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8" r:id="rId3"/>
    <p:sldId id="262" r:id="rId4"/>
    <p:sldId id="265" r:id="rId5"/>
    <p:sldId id="266" r:id="rId6"/>
    <p:sldId id="260" r:id="rId7"/>
    <p:sldId id="261" r:id="rId8"/>
    <p:sldId id="385" r:id="rId9"/>
    <p:sldId id="382" r:id="rId10"/>
    <p:sldId id="384" r:id="rId11"/>
    <p:sldId id="274" r:id="rId12"/>
    <p:sldId id="285" r:id="rId13"/>
    <p:sldId id="276" r:id="rId14"/>
    <p:sldId id="310" r:id="rId15"/>
    <p:sldId id="312" r:id="rId16"/>
    <p:sldId id="259" r:id="rId17"/>
    <p:sldId id="267" r:id="rId18"/>
    <p:sldId id="304" r:id="rId19"/>
    <p:sldId id="268" r:id="rId20"/>
    <p:sldId id="269" r:id="rId21"/>
    <p:sldId id="305" r:id="rId22"/>
    <p:sldId id="306" r:id="rId23"/>
    <p:sldId id="307" r:id="rId24"/>
    <p:sldId id="308" r:id="rId25"/>
    <p:sldId id="309" r:id="rId26"/>
    <p:sldId id="290" r:id="rId27"/>
    <p:sldId id="288" r:id="rId28"/>
    <p:sldId id="380" r:id="rId29"/>
    <p:sldId id="322" r:id="rId30"/>
    <p:sldId id="321" r:id="rId31"/>
    <p:sldId id="291" r:id="rId32"/>
    <p:sldId id="293" r:id="rId33"/>
    <p:sldId id="323" r:id="rId34"/>
    <p:sldId id="386" r:id="rId35"/>
    <p:sldId id="387" r:id="rId36"/>
    <p:sldId id="388" r:id="rId37"/>
    <p:sldId id="324" r:id="rId38"/>
    <p:sldId id="303" r:id="rId39"/>
    <p:sldId id="326" r:id="rId40"/>
    <p:sldId id="350" r:id="rId41"/>
    <p:sldId id="328" r:id="rId42"/>
    <p:sldId id="330" r:id="rId43"/>
    <p:sldId id="331" r:id="rId44"/>
    <p:sldId id="353" r:id="rId45"/>
    <p:sldId id="354" r:id="rId46"/>
    <p:sldId id="338" r:id="rId47"/>
    <p:sldId id="367" r:id="rId48"/>
    <p:sldId id="339" r:id="rId49"/>
    <p:sldId id="355" r:id="rId50"/>
    <p:sldId id="374" r:id="rId51"/>
    <p:sldId id="343" r:id="rId52"/>
    <p:sldId id="356" r:id="rId53"/>
    <p:sldId id="357" r:id="rId54"/>
    <p:sldId id="389" r:id="rId55"/>
    <p:sldId id="390" r:id="rId56"/>
    <p:sldId id="391" r:id="rId57"/>
    <p:sldId id="397" r:id="rId58"/>
    <p:sldId id="395" r:id="rId59"/>
    <p:sldId id="393" r:id="rId60"/>
    <p:sldId id="392" r:id="rId61"/>
    <p:sldId id="360" r:id="rId62"/>
    <p:sldId id="361" r:id="rId63"/>
    <p:sldId id="372" r:id="rId64"/>
    <p:sldId id="375" r:id="rId65"/>
    <p:sldId id="376" r:id="rId66"/>
    <p:sldId id="370" r:id="rId67"/>
    <p:sldId id="366" r:id="rId68"/>
    <p:sldId id="359" r:id="rId69"/>
    <p:sldId id="377" r:id="rId70"/>
    <p:sldId id="378" r:id="rId71"/>
    <p:sldId id="379" r:id="rId72"/>
    <p:sldId id="381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102" y="-102"/>
      </p:cViewPr>
      <p:guideLst>
        <p:guide orient="horz" pos="4128"/>
        <p:guide pos="1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7344C-5412-400F-A0FC-F5B01E7D63AE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6ED77-4254-4EF4-A0C1-86CBF0C912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201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6ED77-4254-4EF4-A0C1-86CBF0C9123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6ED77-4254-4EF4-A0C1-86CBF0C9123D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65B-38F1-4162-A819-024DB09597A6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7A340-B6CB-41C3-A4AA-22707E265310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A7FA9-6272-4F8C-B561-CB2504250ECE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6CD43-A405-4A8D-BCCF-75FCEF0FE828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132B5-5EBB-4F83-9A6F-0E9369506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1323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628775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2B401B5-613E-455C-A6AE-7DE92B5F757A}" type="datetime1">
              <a:rPr lang="en-US" altLang="en-US" smtClean="0"/>
              <a:pPr/>
              <a:t>4/24/2015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E987DDA-DD10-4019-B4EE-2C47FE3A3F5E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3B4C-04EC-4881-B23A-DD8FE09EF933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40031-13AC-4FB8-87F7-2B2057251D36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CE78-88A2-4B18-A8B7-3B6F480D9F3C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537B-D4D2-47FE-840D-E875286DA5BB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3E913-B672-4498-8EAC-824890EE2857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32E4-4BDB-425E-9ABB-0EE224F0D3CE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5580-121D-4E5D-BB2D-330F0FCDDD50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714EA-CBBE-4BBD-8095-BB83045AE391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5397D-2AB1-4F2C-BEC9-4E77DEF8B93E}" type="datetime1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34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2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88.png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gif"/><Relationship Id="rId4" Type="http://schemas.openxmlformats.org/officeDocument/2006/relationships/image" Target="../media/image9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www.youtube.com/watch?v=T00KVPpLNGQ" TargetMode="Externa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52400"/>
            <a:ext cx="8458200" cy="647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Chemical Kinetics</a:t>
            </a:r>
            <a:endParaRPr lang="en-US" sz="4000" u="sng" dirty="0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289DB-65EE-4C13-9D46-B6BA2EA7C6BA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61950" y="1055934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/>
              <a:t>Reaction rate</a:t>
            </a:r>
            <a:r>
              <a:rPr lang="en-US" altLang="en-US" dirty="0"/>
              <a:t> is the change in the concentration of a reactant or a product with time (</a:t>
            </a:r>
            <a:r>
              <a:rPr lang="en-US" altLang="en-US" i="1" dirty="0"/>
              <a:t>M</a:t>
            </a:r>
            <a:r>
              <a:rPr lang="en-US" altLang="en-US" dirty="0"/>
              <a:t>/s).</a:t>
            </a:r>
            <a:endParaRPr lang="en-US" altLang="en-US" b="1" i="1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4812" y="3212208"/>
            <a:ext cx="1824038" cy="879475"/>
            <a:chOff x="518" y="3200"/>
            <a:chExt cx="1149" cy="554"/>
          </a:xfrm>
        </p:grpSpPr>
        <p:sp>
          <p:nvSpPr>
            <p:cNvPr id="6162" name="Text Box 8"/>
            <p:cNvSpPr txBox="1">
              <a:spLocks noChangeArrowheads="1"/>
            </p:cNvSpPr>
            <p:nvPr/>
          </p:nvSpPr>
          <p:spPr bwMode="auto">
            <a:xfrm>
              <a:off x="518" y="33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6164" name="Text Box 9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[A]</a:t>
                </a:r>
              </a:p>
            </p:txBody>
          </p:sp>
          <p:sp>
            <p:nvSpPr>
              <p:cNvPr id="6165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6166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24812" y="4393757"/>
            <a:ext cx="1824038" cy="879475"/>
            <a:chOff x="624" y="2998"/>
            <a:chExt cx="1149" cy="554"/>
          </a:xfrm>
        </p:grpSpPr>
        <p:sp>
          <p:nvSpPr>
            <p:cNvPr id="6157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306" y="2998"/>
              <a:ext cx="467" cy="554"/>
              <a:chOff x="2054" y="3286"/>
              <a:chExt cx="467" cy="554"/>
            </a:xfrm>
          </p:grpSpPr>
          <p:sp>
            <p:nvSpPr>
              <p:cNvPr id="6159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[B]</a:t>
                </a:r>
              </a:p>
            </p:txBody>
          </p:sp>
          <p:sp>
            <p:nvSpPr>
              <p:cNvPr id="6160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6161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015575" y="3288408"/>
            <a:ext cx="5630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[A] = change in concentration of A over</a:t>
            </a:r>
          </a:p>
          <a:p>
            <a:pPr eaLnBrk="1" hangingPunct="1"/>
            <a:r>
              <a:rPr lang="en-US" altLang="en-US" dirty="0"/>
              <a:t>           time period </a:t>
            </a:r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i="1" dirty="0"/>
              <a:t>t</a:t>
            </a:r>
            <a:endParaRPr lang="en-US" altLang="en-US" dirty="0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010812" y="4450907"/>
            <a:ext cx="5630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[B] = change in concentration of B over</a:t>
            </a:r>
          </a:p>
          <a:p>
            <a:pPr eaLnBrk="1" hangingPunct="1"/>
            <a:r>
              <a:rPr lang="en-US" altLang="en-US"/>
              <a:t>           time period </a:t>
            </a:r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 i="1"/>
              <a:t>t</a:t>
            </a:r>
            <a:endParaRPr lang="en-US" altLang="en-US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1617662" y="5576526"/>
            <a:ext cx="590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Because [A] decreases with time, </a:t>
            </a:r>
            <a:r>
              <a:rPr lang="en-US" altLang="en-US" sz="20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en-US" sz="2000" dirty="0">
                <a:solidFill>
                  <a:srgbClr val="FF0000"/>
                </a:solidFill>
              </a:rPr>
              <a:t>[A] is negative</a:t>
            </a:r>
            <a:r>
              <a:rPr lang="en-US" altLang="en-US" sz="2000" dirty="0"/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1524912" y="3491608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657146" y="2319565"/>
            <a:ext cx="1847851" cy="584200"/>
            <a:chOff x="2303" y="2137"/>
            <a:chExt cx="1164" cy="368"/>
          </a:xfrm>
        </p:grpSpPr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2303" y="2137"/>
              <a:ext cx="11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A          B</a:t>
              </a:r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auto">
            <a:xfrm>
              <a:off x="2711" y="2329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19130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/>
      <p:bldP spid="2070" grpId="0"/>
      <p:bldP spid="2071" grpId="0"/>
      <p:bldP spid="20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67"/>
          <p:cNvSpPr>
            <a:spLocks noGrp="1"/>
          </p:cNvSpPr>
          <p:nvPr>
            <p:ph type="title"/>
          </p:nvPr>
        </p:nvSpPr>
        <p:spPr>
          <a:xfrm>
            <a:off x="442686" y="2601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Reaction Rates and </a:t>
            </a:r>
            <a:r>
              <a:rPr lang="en-US" u="sng" dirty="0" err="1" smtClean="0"/>
              <a:t>Stoichiometry</a:t>
            </a:r>
            <a:r>
              <a:rPr lang="en-US" u="sng" dirty="0" smtClean="0"/>
              <a:t/>
            </a:r>
            <a:br>
              <a:rPr lang="en-US" u="sng" dirty="0" smtClean="0"/>
            </a:br>
            <a:endParaRPr lang="en-US" u="sng" dirty="0"/>
          </a:p>
        </p:txBody>
      </p:sp>
      <p:sp>
        <p:nvSpPr>
          <p:cNvPr id="6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AAC7E-12BE-4179-8932-5F393781F30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3692071" y="3570466"/>
            <a:ext cx="1650999" cy="461963"/>
            <a:chOff x="2296" y="2137"/>
            <a:chExt cx="1040" cy="291"/>
          </a:xfrm>
        </p:grpSpPr>
        <p:sp>
          <p:nvSpPr>
            <p:cNvPr id="13377" name="Text Box 5"/>
            <p:cNvSpPr txBox="1">
              <a:spLocks noChangeArrowheads="1"/>
            </p:cNvSpPr>
            <p:nvPr/>
          </p:nvSpPr>
          <p:spPr bwMode="auto">
            <a:xfrm>
              <a:off x="2296" y="2137"/>
              <a:ext cx="104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dirty="0" smtClean="0"/>
                <a:t>2</a:t>
              </a:r>
              <a:r>
                <a:rPr lang="en-US" altLang="en-US" dirty="0" smtClean="0">
                  <a:solidFill>
                    <a:schemeClr val="accent6">
                      <a:lumMod val="75000"/>
                    </a:schemeClr>
                  </a:solidFill>
                </a:rPr>
                <a:t>C</a:t>
              </a:r>
              <a:r>
                <a:rPr lang="en-US" altLang="en-US" dirty="0" smtClean="0"/>
                <a:t>          </a:t>
              </a:r>
              <a:r>
                <a:rPr lang="en-US" altLang="en-US" dirty="0" smtClean="0">
                  <a:solidFill>
                    <a:srgbClr val="7030A0"/>
                  </a:solidFill>
                </a:rPr>
                <a:t>D</a:t>
              </a:r>
              <a:endParaRPr lang="en-US" altLang="en-US" dirty="0">
                <a:solidFill>
                  <a:srgbClr val="7030A0"/>
                </a:solidFill>
              </a:endParaRPr>
            </a:p>
          </p:txBody>
        </p:sp>
        <p:sp>
          <p:nvSpPr>
            <p:cNvPr id="13378" name="Line 6"/>
            <p:cNvSpPr>
              <a:spLocks noChangeShapeType="1"/>
            </p:cNvSpPr>
            <p:nvPr/>
          </p:nvSpPr>
          <p:spPr bwMode="auto">
            <a:xfrm>
              <a:off x="2712" y="228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66486" y="4100238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Two moles of 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altLang="en-US" dirty="0" smtClean="0"/>
              <a:t> </a:t>
            </a:r>
            <a:r>
              <a:rPr lang="en-US" altLang="en-US" dirty="0"/>
              <a:t>disappear for each mole of </a:t>
            </a:r>
            <a:r>
              <a:rPr lang="en-US" altLang="en-US" dirty="0" smtClean="0">
                <a:solidFill>
                  <a:srgbClr val="7030A0"/>
                </a:solidFill>
              </a:rPr>
              <a:t>D</a:t>
            </a:r>
            <a:r>
              <a:rPr lang="en-US" altLang="en-US" dirty="0" smtClean="0"/>
              <a:t> </a:t>
            </a:r>
            <a:r>
              <a:rPr lang="en-US" altLang="en-US" dirty="0"/>
              <a:t>that is formed.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838021" y="4577379"/>
            <a:ext cx="1847849" cy="879475"/>
            <a:chOff x="518" y="3200"/>
            <a:chExt cx="1164" cy="554"/>
          </a:xfrm>
        </p:grpSpPr>
        <p:sp>
          <p:nvSpPr>
            <p:cNvPr id="13372" name="Text Box 15"/>
            <p:cNvSpPr txBox="1">
              <a:spLocks noChangeArrowheads="1"/>
            </p:cNvSpPr>
            <p:nvPr/>
          </p:nvSpPr>
          <p:spPr bwMode="auto">
            <a:xfrm>
              <a:off x="518" y="3337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13373" name="Group 16"/>
            <p:cNvGrpSpPr>
              <a:grpSpLocks/>
            </p:cNvGrpSpPr>
            <p:nvPr/>
          </p:nvGrpSpPr>
          <p:grpSpPr bwMode="auto">
            <a:xfrm>
              <a:off x="1200" y="3200"/>
              <a:ext cx="482" cy="554"/>
              <a:chOff x="2054" y="3286"/>
              <a:chExt cx="482" cy="554"/>
            </a:xfrm>
          </p:grpSpPr>
          <p:sp>
            <p:nvSpPr>
              <p:cNvPr id="13374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8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smtClean="0">
                    <a:latin typeface="Symbol" pitchFamily="18" charset="2"/>
                  </a:rPr>
                  <a:t>D</a:t>
                </a:r>
                <a:r>
                  <a:rPr lang="en-US" altLang="en-US" dirty="0" smtClean="0"/>
                  <a:t>[</a:t>
                </a:r>
                <a:r>
                  <a:rPr lang="en-US" altLang="en-US" dirty="0" smtClean="0">
                    <a:solidFill>
                      <a:srgbClr val="7030A0"/>
                    </a:solidFill>
                  </a:rPr>
                  <a:t>D</a:t>
                </a:r>
                <a:r>
                  <a:rPr lang="en-US" altLang="en-US" dirty="0" smtClean="0"/>
                  <a:t>]</a:t>
                </a:r>
                <a:endParaRPr lang="en-US" altLang="en-US" dirty="0"/>
              </a:p>
            </p:txBody>
          </p:sp>
          <p:sp>
            <p:nvSpPr>
              <p:cNvPr id="13375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err="1">
                    <a:latin typeface="Symbol" pitchFamily="18" charset="2"/>
                  </a:rPr>
                  <a:t>D</a:t>
                </a:r>
                <a:r>
                  <a:rPr lang="en-US" altLang="en-US" i="1" dirty="0" err="1"/>
                  <a:t>t</a:t>
                </a:r>
                <a:endParaRPr lang="en-US" altLang="en-US" dirty="0"/>
              </a:p>
            </p:txBody>
          </p:sp>
          <p:sp>
            <p:nvSpPr>
              <p:cNvPr id="13376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079168" y="5841708"/>
            <a:ext cx="2284413" cy="925512"/>
            <a:chOff x="195" y="2400"/>
            <a:chExt cx="1439" cy="583"/>
          </a:xfrm>
        </p:grpSpPr>
        <p:sp>
          <p:nvSpPr>
            <p:cNvPr id="13363" name="Text Box 9"/>
            <p:cNvSpPr txBox="1">
              <a:spLocks noChangeArrowheads="1"/>
            </p:cNvSpPr>
            <p:nvPr/>
          </p:nvSpPr>
          <p:spPr bwMode="auto">
            <a:xfrm>
              <a:off x="195" y="25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13364" name="Group 10"/>
            <p:cNvGrpSpPr>
              <a:grpSpLocks/>
            </p:cNvGrpSpPr>
            <p:nvPr/>
          </p:nvGrpSpPr>
          <p:grpSpPr bwMode="auto">
            <a:xfrm>
              <a:off x="1152" y="2400"/>
              <a:ext cx="482" cy="554"/>
              <a:chOff x="2054" y="3286"/>
              <a:chExt cx="482" cy="554"/>
            </a:xfrm>
          </p:grpSpPr>
          <p:sp>
            <p:nvSpPr>
              <p:cNvPr id="13369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8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smtClean="0">
                    <a:latin typeface="Symbol" pitchFamily="18" charset="2"/>
                  </a:rPr>
                  <a:t>D</a:t>
                </a:r>
                <a:r>
                  <a:rPr lang="en-US" altLang="en-US" dirty="0" smtClean="0"/>
                  <a:t>[</a:t>
                </a:r>
                <a:r>
                  <a:rPr lang="en-US" alt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C</a:t>
                </a:r>
                <a:r>
                  <a:rPr lang="en-US" altLang="en-US" dirty="0" smtClean="0"/>
                  <a:t>]</a:t>
                </a:r>
                <a:endParaRPr lang="en-US" altLang="en-US" dirty="0"/>
              </a:p>
            </p:txBody>
          </p:sp>
          <p:sp>
            <p:nvSpPr>
              <p:cNvPr id="13370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13371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65" name="Group 23"/>
            <p:cNvGrpSpPr>
              <a:grpSpLocks/>
            </p:cNvGrpSpPr>
            <p:nvPr/>
          </p:nvGrpSpPr>
          <p:grpSpPr bwMode="auto">
            <a:xfrm>
              <a:off x="929" y="2432"/>
              <a:ext cx="223" cy="551"/>
              <a:chOff x="2155" y="3433"/>
              <a:chExt cx="223" cy="551"/>
            </a:xfrm>
          </p:grpSpPr>
          <p:sp>
            <p:nvSpPr>
              <p:cNvPr id="13366" name="Text Box 20"/>
              <p:cNvSpPr txBox="1">
                <a:spLocks noChangeArrowheads="1"/>
              </p:cNvSpPr>
              <p:nvPr/>
            </p:nvSpPr>
            <p:spPr bwMode="auto">
              <a:xfrm>
                <a:off x="2155" y="3433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  <p:sp>
            <p:nvSpPr>
              <p:cNvPr id="13367" name="Text Box 21"/>
              <p:cNvSpPr txBox="1">
                <a:spLocks noChangeArrowheads="1"/>
              </p:cNvSpPr>
              <p:nvPr/>
            </p:nvSpPr>
            <p:spPr bwMode="auto">
              <a:xfrm>
                <a:off x="2155" y="3696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2</a:t>
                </a:r>
              </a:p>
            </p:txBody>
          </p:sp>
          <p:sp>
            <p:nvSpPr>
              <p:cNvPr id="13368" name="Line 22"/>
              <p:cNvSpPr>
                <a:spLocks noChangeShapeType="1"/>
              </p:cNvSpPr>
              <p:nvPr/>
            </p:nvSpPr>
            <p:spPr bwMode="auto">
              <a:xfrm>
                <a:off x="2194" y="3709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9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70" name="Rectangle 69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Ch</a:t>
              </a:r>
              <a:r>
                <a:rPr lang="en-US" sz="2400" b="1" dirty="0" smtClean="0"/>
                <a:t> 13.1</a:t>
              </a:r>
            </a:p>
            <a:p>
              <a:r>
                <a:rPr lang="en-US" sz="2400" b="1" dirty="0" smtClean="0"/>
                <a:t>Page 571</a:t>
              </a:r>
              <a:endParaRPr lang="en-US" sz="2400" b="1" dirty="0"/>
            </a:p>
          </p:txBody>
        </p:sp>
      </p:grpSp>
      <p:grpSp>
        <p:nvGrpSpPr>
          <p:cNvPr id="72" name="Group 4"/>
          <p:cNvGrpSpPr>
            <a:grpSpLocks/>
          </p:cNvGrpSpPr>
          <p:nvPr/>
        </p:nvGrpSpPr>
        <p:grpSpPr bwMode="auto">
          <a:xfrm>
            <a:off x="3843567" y="979662"/>
            <a:ext cx="1427162" cy="461963"/>
            <a:chOff x="2437" y="2137"/>
            <a:chExt cx="899" cy="291"/>
          </a:xfrm>
        </p:grpSpPr>
        <p:sp>
          <p:nvSpPr>
            <p:cNvPr id="73" name="Text Box 5"/>
            <p:cNvSpPr txBox="1">
              <a:spLocks noChangeArrowheads="1"/>
            </p:cNvSpPr>
            <p:nvPr/>
          </p:nvSpPr>
          <p:spPr bwMode="auto">
            <a:xfrm>
              <a:off x="2437" y="2137"/>
              <a:ext cx="8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dirty="0" smtClean="0">
                  <a:solidFill>
                    <a:srgbClr val="0000FF"/>
                  </a:solidFill>
                </a:rPr>
                <a:t>A</a:t>
              </a:r>
              <a:r>
                <a:rPr lang="en-US" altLang="en-US" dirty="0" smtClean="0"/>
                <a:t>          </a:t>
              </a:r>
              <a:r>
                <a:rPr lang="en-US" alt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4" name="Line 6"/>
            <p:cNvSpPr>
              <a:spLocks noChangeShapeType="1"/>
            </p:cNvSpPr>
            <p:nvPr/>
          </p:nvSpPr>
          <p:spPr bwMode="auto">
            <a:xfrm>
              <a:off x="2712" y="228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424769" y="156749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/>
              <a:t>One mole </a:t>
            </a:r>
            <a:r>
              <a:rPr lang="en-US" altLang="en-US" dirty="0"/>
              <a:t>of </a:t>
            </a:r>
            <a:r>
              <a:rPr lang="en-US" altLang="en-US" dirty="0">
                <a:solidFill>
                  <a:srgbClr val="0000FF"/>
                </a:solidFill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disappears </a:t>
            </a:r>
            <a:r>
              <a:rPr lang="en-US" altLang="en-US" dirty="0"/>
              <a:t>for each mole of </a:t>
            </a:r>
            <a:r>
              <a:rPr lang="en-US" altLang="en-US" dirty="0">
                <a:solidFill>
                  <a:srgbClr val="FF0000"/>
                </a:solidFill>
              </a:rPr>
              <a:t>B</a:t>
            </a:r>
            <a:r>
              <a:rPr lang="en-US" altLang="en-US" dirty="0"/>
              <a:t> that is formed.</a:t>
            </a:r>
          </a:p>
        </p:txBody>
      </p:sp>
      <p:grpSp>
        <p:nvGrpSpPr>
          <p:cNvPr id="76" name="Group 14"/>
          <p:cNvGrpSpPr>
            <a:grpSpLocks/>
          </p:cNvGrpSpPr>
          <p:nvPr/>
        </p:nvGrpSpPr>
        <p:grpSpPr bwMode="auto">
          <a:xfrm>
            <a:off x="4673825" y="2088192"/>
            <a:ext cx="1824037" cy="879475"/>
            <a:chOff x="518" y="3200"/>
            <a:chExt cx="1149" cy="554"/>
          </a:xfrm>
        </p:grpSpPr>
        <p:sp>
          <p:nvSpPr>
            <p:cNvPr id="77" name="Text Box 15"/>
            <p:cNvSpPr txBox="1">
              <a:spLocks noChangeArrowheads="1"/>
            </p:cNvSpPr>
            <p:nvPr/>
          </p:nvSpPr>
          <p:spPr bwMode="auto">
            <a:xfrm>
              <a:off x="518" y="3337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78" name="Group 16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79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</a:t>
                </a:r>
                <a:r>
                  <a:rPr lang="en-US" altLang="en-US" dirty="0">
                    <a:solidFill>
                      <a:srgbClr val="FF0000"/>
                    </a:solidFill>
                  </a:rPr>
                  <a:t>B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80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81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" name="Group 24"/>
          <p:cNvGrpSpPr>
            <a:grpSpLocks/>
          </p:cNvGrpSpPr>
          <p:nvPr/>
        </p:nvGrpSpPr>
        <p:grpSpPr bwMode="auto">
          <a:xfrm>
            <a:off x="2312307" y="2104300"/>
            <a:ext cx="1897063" cy="879475"/>
            <a:chOff x="424" y="2400"/>
            <a:chExt cx="1195" cy="554"/>
          </a:xfrm>
        </p:grpSpPr>
        <p:sp>
          <p:nvSpPr>
            <p:cNvPr id="83" name="Text Box 9"/>
            <p:cNvSpPr txBox="1">
              <a:spLocks noChangeArrowheads="1"/>
            </p:cNvSpPr>
            <p:nvPr/>
          </p:nvSpPr>
          <p:spPr bwMode="auto">
            <a:xfrm>
              <a:off x="424" y="25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/>
                <a:t>rate = -</a:t>
              </a:r>
            </a:p>
          </p:txBody>
        </p:sp>
        <p:grpSp>
          <p:nvGrpSpPr>
            <p:cNvPr id="84" name="Group 10"/>
            <p:cNvGrpSpPr>
              <a:grpSpLocks/>
            </p:cNvGrpSpPr>
            <p:nvPr/>
          </p:nvGrpSpPr>
          <p:grpSpPr bwMode="auto">
            <a:xfrm>
              <a:off x="1152" y="2400"/>
              <a:ext cx="467" cy="554"/>
              <a:chOff x="2054" y="3286"/>
              <a:chExt cx="467" cy="554"/>
            </a:xfrm>
          </p:grpSpPr>
          <p:sp>
            <p:nvSpPr>
              <p:cNvPr id="89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</a:t>
                </a:r>
                <a:r>
                  <a:rPr lang="en-US" altLang="en-US" dirty="0">
                    <a:solidFill>
                      <a:srgbClr val="0000FF"/>
                    </a:solidFill>
                  </a:rPr>
                  <a:t>A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90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91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cxnSp>
        <p:nvCxnSpPr>
          <p:cNvPr id="93" name="Straight Connector 92"/>
          <p:cNvCxnSpPr/>
          <p:nvPr/>
        </p:nvCxnSpPr>
        <p:spPr>
          <a:xfrm>
            <a:off x="0" y="3439891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24"/>
          <p:cNvGrpSpPr>
            <a:grpSpLocks/>
          </p:cNvGrpSpPr>
          <p:nvPr/>
        </p:nvGrpSpPr>
        <p:grpSpPr bwMode="auto">
          <a:xfrm>
            <a:off x="2029057" y="4586224"/>
            <a:ext cx="2327282" cy="879475"/>
            <a:chOff x="168" y="2400"/>
            <a:chExt cx="1466" cy="554"/>
          </a:xfrm>
        </p:grpSpPr>
        <p:sp>
          <p:nvSpPr>
            <p:cNvPr id="95" name="Text Box 9"/>
            <p:cNvSpPr txBox="1">
              <a:spLocks noChangeArrowheads="1"/>
            </p:cNvSpPr>
            <p:nvPr/>
          </p:nvSpPr>
          <p:spPr bwMode="auto">
            <a:xfrm>
              <a:off x="168" y="2546"/>
              <a:ext cx="104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dirty="0" smtClean="0"/>
                <a:t>2 x rate </a:t>
              </a:r>
              <a:r>
                <a:rPr lang="en-US" altLang="en-US" dirty="0"/>
                <a:t>= -</a:t>
              </a:r>
            </a:p>
          </p:txBody>
        </p:sp>
        <p:grpSp>
          <p:nvGrpSpPr>
            <p:cNvPr id="96" name="Group 10"/>
            <p:cNvGrpSpPr>
              <a:grpSpLocks/>
            </p:cNvGrpSpPr>
            <p:nvPr/>
          </p:nvGrpSpPr>
          <p:grpSpPr bwMode="auto">
            <a:xfrm>
              <a:off x="1152" y="2400"/>
              <a:ext cx="482" cy="554"/>
              <a:chOff x="2054" y="3286"/>
              <a:chExt cx="482" cy="554"/>
            </a:xfrm>
          </p:grpSpPr>
          <p:sp>
            <p:nvSpPr>
              <p:cNvPr id="101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8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smtClean="0">
                    <a:latin typeface="Symbol" pitchFamily="18" charset="2"/>
                  </a:rPr>
                  <a:t>D</a:t>
                </a:r>
                <a:r>
                  <a:rPr lang="en-US" altLang="en-US" dirty="0" smtClean="0"/>
                  <a:t>[</a:t>
                </a:r>
                <a:r>
                  <a:rPr lang="en-US" alt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C</a:t>
                </a:r>
                <a:r>
                  <a:rPr lang="en-US" altLang="en-US" dirty="0" smtClean="0"/>
                  <a:t>]</a:t>
                </a:r>
                <a:endParaRPr lang="en-US" altLang="en-US" dirty="0"/>
              </a:p>
            </p:txBody>
          </p:sp>
          <p:sp>
            <p:nvSpPr>
              <p:cNvPr id="102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103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4" name="TextBox 103"/>
          <p:cNvSpPr txBox="1"/>
          <p:nvPr/>
        </p:nvSpPr>
        <p:spPr>
          <a:xfrm>
            <a:off x="2989939" y="5384801"/>
            <a:ext cx="638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55851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3032" y="2047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General Reaction Rate Expression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85800" y="1063176"/>
            <a:ext cx="7772400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a general reaction: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sz="24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endParaRPr lang="en-US" altLang="en-US" sz="24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reaction rate can be expressed as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06598" y="1698174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582659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88925" y="3759870"/>
          <a:ext cx="8626475" cy="1058862"/>
        </p:xfrm>
        <a:graphic>
          <a:graphicData uri="http://schemas.openxmlformats.org/presentationml/2006/ole">
            <p:oleObj spid="_x0000_s7173" name="Equation" r:id="rId3" imgW="93479760" imgH="12588840" progId="Equation.3">
              <p:embed/>
            </p:oleObj>
          </a:graphicData>
        </a:graphic>
      </p:graphicFrame>
      <p:grpSp>
        <p:nvGrpSpPr>
          <p:cNvPr id="8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9" name="Rectangle 8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Ch</a:t>
              </a:r>
              <a:r>
                <a:rPr lang="en-US" sz="2400" b="1" dirty="0" smtClean="0"/>
                <a:t> 13.1</a:t>
              </a:r>
            </a:p>
            <a:p>
              <a:r>
                <a:rPr lang="en-US" sz="2400" b="1" dirty="0" smtClean="0"/>
                <a:t>Page 571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16359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13.1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130016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Arial" charset="0"/>
              </a:rPr>
              <a:t>Write the rate expressions for the following reactions in terms of the disappearance of the reactants and the appearance of the products: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053" y="2796560"/>
            <a:ext cx="7068911" cy="78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638" y="4897776"/>
            <a:ext cx="8070850" cy="9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522" y="1993147"/>
            <a:ext cx="7968342" cy="45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952" y="4100599"/>
            <a:ext cx="8161564" cy="4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810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13.2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25545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1800" dirty="0"/>
              <a:t>Consider the </a:t>
            </a:r>
            <a:r>
              <a:rPr lang="en-US" sz="1800" dirty="0" smtClean="0"/>
              <a:t>reaction</a:t>
            </a:r>
          </a:p>
          <a:p>
            <a:pPr eaLnBrk="1" hangingPunct="1">
              <a:defRPr/>
            </a:pPr>
            <a:endParaRPr lang="en-US" sz="1800" dirty="0"/>
          </a:p>
          <a:p>
            <a:pPr eaLnBrk="1" hangingPunct="1">
              <a:defRPr/>
            </a:pPr>
            <a:endParaRPr lang="en-US" sz="1800" dirty="0" smtClean="0"/>
          </a:p>
          <a:p>
            <a:pPr eaLnBrk="1" hangingPunct="1">
              <a:defRPr/>
            </a:pPr>
            <a:endParaRPr lang="en-US" sz="1050" dirty="0"/>
          </a:p>
          <a:p>
            <a:pPr eaLnBrk="1" hangingPunct="1">
              <a:defRPr/>
            </a:pPr>
            <a:r>
              <a:rPr lang="en-US" sz="1800" dirty="0" smtClean="0"/>
              <a:t>Suppose that, </a:t>
            </a:r>
            <a:r>
              <a:rPr lang="en-US" sz="1800" dirty="0"/>
              <a:t>at a particular moment during the reaction, molecular oxygen is reacting at </a:t>
            </a:r>
            <a:r>
              <a:rPr lang="en-US" sz="1800" dirty="0" smtClean="0"/>
              <a:t>the rate </a:t>
            </a:r>
            <a:r>
              <a:rPr lang="en-US" sz="1800" dirty="0"/>
              <a:t>of 0.024 </a:t>
            </a:r>
            <a:r>
              <a:rPr lang="en-US" sz="1800" i="1" dirty="0"/>
              <a:t>M</a:t>
            </a:r>
            <a:r>
              <a:rPr lang="en-US" sz="1800" dirty="0"/>
              <a:t>/s. </a:t>
            </a:r>
            <a:endParaRPr lang="en-US" sz="18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1800" dirty="0" smtClean="0"/>
              <a:t>At </a:t>
            </a:r>
            <a:r>
              <a:rPr lang="en-US" sz="1800" dirty="0"/>
              <a:t>what rate is N</a:t>
            </a:r>
            <a:r>
              <a:rPr lang="en-US" sz="1800" baseline="-25000" dirty="0"/>
              <a:t>2</a:t>
            </a:r>
            <a:r>
              <a:rPr lang="en-US" sz="1800" dirty="0"/>
              <a:t>O</a:t>
            </a:r>
            <a:r>
              <a:rPr lang="en-US" sz="1800" baseline="-25000" dirty="0"/>
              <a:t>5</a:t>
            </a:r>
            <a:r>
              <a:rPr lang="en-US" sz="1800" dirty="0"/>
              <a:t> being formed? </a:t>
            </a:r>
            <a:endParaRPr lang="en-US" sz="18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1800" dirty="0" smtClean="0"/>
              <a:t>At </a:t>
            </a:r>
            <a:r>
              <a:rPr lang="en-US" sz="1800" dirty="0"/>
              <a:t>what rate is NO</a:t>
            </a:r>
            <a:r>
              <a:rPr lang="en-US" sz="1800" baseline="-25000" dirty="0"/>
              <a:t>2</a:t>
            </a:r>
            <a:r>
              <a:rPr lang="en-US" sz="1800" dirty="0"/>
              <a:t> reacting?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5925" y="1220423"/>
            <a:ext cx="57721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463"/>
          <a:stretch>
            <a:fillRect/>
          </a:stretch>
        </p:blipFill>
        <p:spPr bwMode="auto">
          <a:xfrm>
            <a:off x="1611924" y="4139712"/>
            <a:ext cx="5855677" cy="78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892" y="3596027"/>
            <a:ext cx="4604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1) Write the reaction rate for each species: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338" y="495443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2) Know the oxygen reaction rate: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55086" y="5521570"/>
            <a:ext cx="148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-0.024 M/s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3172" y="5394081"/>
            <a:ext cx="837305" cy="72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 flipH="1">
            <a:off x="3867516" y="5486401"/>
            <a:ext cx="3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70339" y="6185354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3) Do algebra: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31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67502" y="4315557"/>
            <a:ext cx="7045569" cy="22039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37839" y="4350732"/>
            <a:ext cx="187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[NO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]: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855780" y="1863969"/>
            <a:ext cx="7045569" cy="22039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13.2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4043" y="2143121"/>
            <a:ext cx="2764723" cy="69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1918" y="3206625"/>
            <a:ext cx="4596546" cy="61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6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415" y="4547963"/>
            <a:ext cx="4662242" cy="180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03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463"/>
          <a:stretch>
            <a:fillRect/>
          </a:stretch>
        </p:blipFill>
        <p:spPr bwMode="auto">
          <a:xfrm>
            <a:off x="206253" y="857251"/>
            <a:ext cx="5855677" cy="78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37548" y="902678"/>
            <a:ext cx="148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-0.024 M/s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5634" y="775189"/>
            <a:ext cx="837305" cy="72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 flipH="1">
            <a:off x="7149978" y="867509"/>
            <a:ext cx="39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6117" y="1899144"/>
            <a:ext cx="187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[N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]:</a:t>
            </a:r>
            <a:endParaRPr lang="en-US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24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2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Experimental Determination of Rates</a:t>
            </a:r>
            <a:endParaRPr lang="en-US" sz="4000" u="sng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685800" y="1636464"/>
            <a:ext cx="7772400" cy="457200"/>
            <a:chOff x="454" y="169"/>
            <a:chExt cx="4896" cy="288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056" y="2728685"/>
            <a:ext cx="1456559" cy="249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5502" y="2719159"/>
            <a:ext cx="1419119" cy="249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211" y="2713944"/>
            <a:ext cx="1392377" cy="246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76" y="2742972"/>
            <a:ext cx="1424466" cy="248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349826" y="5529950"/>
            <a:ext cx="60784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83951" y="5462313"/>
            <a:ext cx="7024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Time</a:t>
            </a:r>
            <a:endParaRPr lang="en-US" sz="2000" dirty="0"/>
          </a:p>
        </p:txBody>
      </p:sp>
      <p:sp>
        <p:nvSpPr>
          <p:cNvPr id="19" name="Left Brace 18"/>
          <p:cNvSpPr/>
          <p:nvPr/>
        </p:nvSpPr>
        <p:spPr>
          <a:xfrm rot="5400000">
            <a:off x="1028696" y="1010560"/>
            <a:ext cx="435429" cy="109945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4447" y="914401"/>
            <a:ext cx="156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red-brown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Left Brace 20"/>
          <p:cNvSpPr/>
          <p:nvPr/>
        </p:nvSpPr>
        <p:spPr>
          <a:xfrm rot="5400000">
            <a:off x="5009176" y="-1641858"/>
            <a:ext cx="435429" cy="638978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05078" y="907143"/>
            <a:ext cx="167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Colorless</a:t>
            </a:r>
            <a:endParaRPr lang="en-US" sz="2400" dirty="0"/>
          </a:p>
        </p:txBody>
      </p:sp>
      <p:grpSp>
        <p:nvGrpSpPr>
          <p:cNvPr id="23" name="Group 45"/>
          <p:cNvGrpSpPr>
            <a:grpSpLocks/>
          </p:cNvGrpSpPr>
          <p:nvPr/>
        </p:nvGrpSpPr>
        <p:grpSpPr bwMode="auto">
          <a:xfrm>
            <a:off x="3775747" y="5934983"/>
            <a:ext cx="2260600" cy="879475"/>
            <a:chOff x="1583" y="3238"/>
            <a:chExt cx="1424" cy="554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1583" y="3375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 dirty="0" smtClean="0"/>
                <a:t>rate</a:t>
              </a:r>
              <a:r>
                <a:rPr lang="en-US" altLang="en-US" dirty="0" smtClean="0"/>
                <a:t> </a:t>
              </a:r>
              <a:r>
                <a:rPr lang="en-US" altLang="en-US" dirty="0"/>
                <a:t>= -</a:t>
              </a:r>
            </a:p>
          </p:txBody>
        </p:sp>
        <p:grpSp>
          <p:nvGrpSpPr>
            <p:cNvPr id="25" name="Group 44"/>
            <p:cNvGrpSpPr>
              <a:grpSpLocks/>
            </p:cNvGrpSpPr>
            <p:nvPr/>
          </p:nvGrpSpPr>
          <p:grpSpPr bwMode="auto">
            <a:xfrm>
              <a:off x="2244" y="3238"/>
              <a:ext cx="763" cy="554"/>
              <a:chOff x="2244" y="3238"/>
              <a:chExt cx="763" cy="554"/>
            </a:xfrm>
          </p:grpSpPr>
          <p:sp>
            <p:nvSpPr>
              <p:cNvPr id="26" name="Text Box 10"/>
              <p:cNvSpPr txBox="1">
                <a:spLocks noChangeArrowheads="1"/>
              </p:cNvSpPr>
              <p:nvPr/>
            </p:nvSpPr>
            <p:spPr bwMode="auto">
              <a:xfrm>
                <a:off x="2244" y="3238"/>
                <a:ext cx="76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smtClean="0">
                    <a:latin typeface="Symbol" pitchFamily="18" charset="2"/>
                  </a:rPr>
                  <a:t>D</a:t>
                </a:r>
                <a:r>
                  <a:rPr lang="en-US" altLang="en-US" dirty="0" smtClean="0"/>
                  <a:t>[color]</a:t>
                </a:r>
                <a:endParaRPr lang="en-US" altLang="en-US" dirty="0"/>
              </a:p>
            </p:txBody>
          </p:sp>
          <p:sp>
            <p:nvSpPr>
              <p:cNvPr id="27" name="Text Box 11"/>
              <p:cNvSpPr txBox="1">
                <a:spLocks noChangeArrowheads="1"/>
              </p:cNvSpPr>
              <p:nvPr/>
            </p:nvSpPr>
            <p:spPr bwMode="auto">
              <a:xfrm>
                <a:off x="2470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err="1">
                    <a:latin typeface="Symbol" pitchFamily="18" charset="2"/>
                  </a:rPr>
                  <a:t>D</a:t>
                </a:r>
                <a:r>
                  <a:rPr lang="en-US" altLang="en-US" i="1" dirty="0" err="1"/>
                  <a:t>t</a:t>
                </a:r>
                <a:endParaRPr lang="en-US" altLang="en-US" dirty="0"/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20" grpId="0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73CB13-5786-4725-9698-0A95184299F4}" type="slidenum">
              <a:rPr lang="en-US"/>
              <a:pPr>
                <a:defRPr/>
              </a:pPr>
              <a:t>17</a:t>
            </a:fld>
            <a:endParaRPr lang="en-US"/>
          </a:p>
        </p:txBody>
      </p:sp>
      <p:grpSp>
        <p:nvGrpSpPr>
          <p:cNvPr id="8195" name="Group 5"/>
          <p:cNvGrpSpPr>
            <a:grpSpLocks/>
          </p:cNvGrpSpPr>
          <p:nvPr/>
        </p:nvGrpSpPr>
        <p:grpSpPr bwMode="auto">
          <a:xfrm>
            <a:off x="656772" y="1026876"/>
            <a:ext cx="7772400" cy="457200"/>
            <a:chOff x="454" y="169"/>
            <a:chExt cx="4896" cy="288"/>
          </a:xfrm>
        </p:grpSpPr>
        <p:sp>
          <p:nvSpPr>
            <p:cNvPr id="8216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8217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286658" y="1752595"/>
            <a:ext cx="4114800" cy="2225675"/>
            <a:chOff x="144" y="2448"/>
            <a:chExt cx="2592" cy="1402"/>
          </a:xfrm>
        </p:grpSpPr>
        <p:pic>
          <p:nvPicPr>
            <p:cNvPr id="8207" name="Picture 25" descr="BD16666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771" r="13771" b="15384"/>
            <a:stretch>
              <a:fillRect/>
            </a:stretch>
          </p:blipFill>
          <p:spPr bwMode="auto">
            <a:xfrm>
              <a:off x="278" y="2936"/>
              <a:ext cx="381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13" descr="HM00027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448"/>
              <a:ext cx="792" cy="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9" name="Line 14"/>
            <p:cNvSpPr>
              <a:spLocks noChangeShapeType="1"/>
            </p:cNvSpPr>
            <p:nvPr/>
          </p:nvSpPr>
          <p:spPr bwMode="auto">
            <a:xfrm>
              <a:off x="672" y="3216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Text Box 15"/>
            <p:cNvSpPr txBox="1">
              <a:spLocks noChangeArrowheads="1"/>
            </p:cNvSpPr>
            <p:nvPr/>
          </p:nvSpPr>
          <p:spPr bwMode="auto">
            <a:xfrm>
              <a:off x="144" y="3408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/>
                <a:t>393 nm</a:t>
              </a:r>
            </a:p>
          </p:txBody>
        </p:sp>
        <p:sp>
          <p:nvSpPr>
            <p:cNvPr id="8211" name="Text Box 22"/>
            <p:cNvSpPr txBox="1">
              <a:spLocks noChangeArrowheads="1"/>
            </p:cNvSpPr>
            <p:nvPr/>
          </p:nvSpPr>
          <p:spPr bwMode="auto">
            <a:xfrm>
              <a:off x="263" y="3600"/>
              <a:ext cx="4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/>
                <a:t>light</a:t>
              </a:r>
            </a:p>
          </p:txBody>
        </p:sp>
        <p:sp>
          <p:nvSpPr>
            <p:cNvPr id="8212" name="Rectangle 23"/>
            <p:cNvSpPr>
              <a:spLocks noChangeArrowheads="1"/>
            </p:cNvSpPr>
            <p:nvPr/>
          </p:nvSpPr>
          <p:spPr bwMode="auto">
            <a:xfrm>
              <a:off x="2328" y="3016"/>
              <a:ext cx="96" cy="384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2016" y="3408"/>
              <a:ext cx="7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Detector</a:t>
              </a:r>
            </a:p>
          </p:txBody>
        </p:sp>
      </p:grp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5381397" y="6016162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[Br</a:t>
            </a:r>
            <a:r>
              <a:rPr lang="en-US" altLang="en-US" baseline="-25000" dirty="0"/>
              <a:t>2</a:t>
            </a:r>
            <a:r>
              <a:rPr lang="en-US" altLang="en-US" dirty="0"/>
              <a:t>]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>
                <a:latin typeface="Symbol" pitchFamily="18" charset="2"/>
              </a:rPr>
              <a:t>D </a:t>
            </a:r>
            <a:r>
              <a:rPr lang="en-US" altLang="en-US" dirty="0"/>
              <a:t>Absorption</a:t>
            </a:r>
          </a:p>
        </p:txBody>
      </p:sp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776" y="4180113"/>
            <a:ext cx="3452970" cy="245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222" y="2379892"/>
            <a:ext cx="1020736" cy="174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4" name="Picture 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620" y="3178182"/>
            <a:ext cx="994499" cy="174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384" y="4063321"/>
            <a:ext cx="975758" cy="172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5747883" y="2144031"/>
            <a:ext cx="2612345" cy="18619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 rot="2069416">
            <a:off x="6976724" y="277903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 dirty="0"/>
              <a:t>time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H="1">
            <a:off x="2598057" y="3759200"/>
            <a:ext cx="1959656" cy="1117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 flipH="1">
            <a:off x="2540000" y="4412343"/>
            <a:ext cx="3367313" cy="87811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flipH="1">
            <a:off x="2634341" y="5196113"/>
            <a:ext cx="4521201" cy="46445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706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7" grpId="0"/>
      <p:bldP spid="30" grpId="0" animBg="1"/>
      <p:bldP spid="31" grpId="0"/>
      <p:bldP spid="32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4F4C1-F2CF-4CE3-8598-3C339A239AE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906509" y="5718810"/>
            <a:ext cx="2084388" cy="879475"/>
            <a:chOff x="1583" y="3238"/>
            <a:chExt cx="1313" cy="554"/>
          </a:xfrm>
        </p:grpSpPr>
        <p:sp>
          <p:nvSpPr>
            <p:cNvPr id="9245" name="Text Box 8"/>
            <p:cNvSpPr txBox="1">
              <a:spLocks noChangeArrowheads="1"/>
            </p:cNvSpPr>
            <p:nvPr/>
          </p:nvSpPr>
          <p:spPr bwMode="auto">
            <a:xfrm>
              <a:off x="1583" y="3375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 dirty="0" smtClean="0"/>
                <a:t>rate</a:t>
              </a:r>
              <a:r>
                <a:rPr lang="en-US" altLang="en-US" dirty="0" smtClean="0"/>
                <a:t> </a:t>
              </a:r>
              <a:r>
                <a:rPr lang="en-US" altLang="en-US" dirty="0"/>
                <a:t>= -</a:t>
              </a:r>
            </a:p>
          </p:txBody>
        </p:sp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2294" y="3238"/>
              <a:ext cx="602" cy="554"/>
              <a:chOff x="2294" y="3238"/>
              <a:chExt cx="602" cy="554"/>
            </a:xfrm>
          </p:grpSpPr>
          <p:sp>
            <p:nvSpPr>
              <p:cNvPr id="9247" name="Text Box 10"/>
              <p:cNvSpPr txBox="1">
                <a:spLocks noChangeArrowheads="1"/>
              </p:cNvSpPr>
              <p:nvPr/>
            </p:nvSpPr>
            <p:spPr bwMode="auto">
              <a:xfrm>
                <a:off x="2294" y="3238"/>
                <a:ext cx="6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9248" name="Text Box 11"/>
              <p:cNvSpPr txBox="1">
                <a:spLocks noChangeArrowheads="1"/>
              </p:cNvSpPr>
              <p:nvPr/>
            </p:nvSpPr>
            <p:spPr bwMode="auto">
              <a:xfrm>
                <a:off x="2384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9249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051221" y="5709285"/>
            <a:ext cx="3140075" cy="914400"/>
            <a:chOff x="2390" y="3232"/>
            <a:chExt cx="1978" cy="576"/>
          </a:xfrm>
        </p:grpSpPr>
        <p:sp>
          <p:nvSpPr>
            <p:cNvPr id="9240" name="Text Box 13"/>
            <p:cNvSpPr txBox="1">
              <a:spLocks noChangeArrowheads="1"/>
            </p:cNvSpPr>
            <p:nvPr/>
          </p:nvSpPr>
          <p:spPr bwMode="auto">
            <a:xfrm>
              <a:off x="2390" y="3377"/>
              <a:ext cx="3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= -</a:t>
              </a:r>
            </a:p>
          </p:txBody>
        </p: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2777" y="3232"/>
              <a:ext cx="1591" cy="576"/>
              <a:chOff x="2777" y="3232"/>
              <a:chExt cx="1591" cy="576"/>
            </a:xfrm>
          </p:grpSpPr>
          <p:sp>
            <p:nvSpPr>
              <p:cNvPr id="9242" name="Text Box 14"/>
              <p:cNvSpPr txBox="1">
                <a:spLocks noChangeArrowheads="1"/>
              </p:cNvSpPr>
              <p:nvPr/>
            </p:nvSpPr>
            <p:spPr bwMode="auto">
              <a:xfrm>
                <a:off x="2777" y="3232"/>
                <a:ext cx="15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  <a:r>
                  <a:rPr lang="en-US" altLang="en-US" baseline="-25000"/>
                  <a:t>final</a:t>
                </a:r>
                <a:r>
                  <a:rPr lang="en-US" altLang="en-US"/>
                  <a:t> – 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  <a:r>
                  <a:rPr lang="en-US" altLang="en-US" baseline="-25000"/>
                  <a:t>initial</a:t>
                </a:r>
                <a:endParaRPr lang="en-US" altLang="en-US"/>
              </a:p>
            </p:txBody>
          </p:sp>
          <p:sp>
            <p:nvSpPr>
              <p:cNvPr id="9243" name="Line 15"/>
              <p:cNvSpPr>
                <a:spLocks noChangeShapeType="1"/>
              </p:cNvSpPr>
              <p:nvPr/>
            </p:nvSpPr>
            <p:spPr bwMode="auto">
              <a:xfrm>
                <a:off x="2780" y="3536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Text Box 16"/>
              <p:cNvSpPr txBox="1">
                <a:spLocks noChangeArrowheads="1"/>
              </p:cNvSpPr>
              <p:nvPr/>
            </p:nvSpPr>
            <p:spPr bwMode="auto">
              <a:xfrm>
                <a:off x="3114" y="3520"/>
                <a:ext cx="9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i="1"/>
                  <a:t>t</a:t>
                </a:r>
                <a:r>
                  <a:rPr lang="en-US" altLang="en-US" baseline="-25000"/>
                  <a:t>final</a:t>
                </a:r>
                <a:r>
                  <a:rPr lang="en-US" altLang="en-US"/>
                  <a:t> - </a:t>
                </a:r>
                <a:r>
                  <a:rPr lang="en-US" altLang="en-US" i="1"/>
                  <a:t>t</a:t>
                </a:r>
                <a:r>
                  <a:rPr lang="en-US" altLang="en-US" baseline="-25000"/>
                  <a:t>initial</a:t>
                </a:r>
                <a:endParaRPr lang="en-US" altLang="en-US" i="1"/>
              </a:p>
            </p:txBody>
          </p:sp>
        </p:grpSp>
      </p:grpSp>
      <p:pic>
        <p:nvPicPr>
          <p:cNvPr id="9227" name="Picture 36" descr="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997" y="1763488"/>
            <a:ext cx="22844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656772" y="1026876"/>
            <a:ext cx="7772400" cy="457200"/>
            <a:chOff x="454" y="169"/>
            <a:chExt cx="4896" cy="288"/>
          </a:xfrm>
        </p:grpSpPr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39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237" y="1770739"/>
            <a:ext cx="3361591" cy="239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1041630" y="4376048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[Br</a:t>
            </a:r>
            <a:r>
              <a:rPr lang="en-US" altLang="en-US" baseline="-25000" dirty="0"/>
              <a:t>2</a:t>
            </a:r>
            <a:r>
              <a:rPr lang="en-US" altLang="en-US" dirty="0"/>
              <a:t>]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>
                <a:latin typeface="Symbol" pitchFamily="18" charset="2"/>
              </a:rPr>
              <a:t>D </a:t>
            </a:r>
            <a:r>
              <a:rPr lang="en-US" altLang="en-US" dirty="0"/>
              <a:t>Absorption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1535" y="5257800"/>
            <a:ext cx="2041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u="sng" dirty="0" smtClean="0">
                <a:solidFill>
                  <a:srgbClr val="0000FF"/>
                </a:solidFill>
              </a:rPr>
              <a:t>Calculate Rate:</a:t>
            </a:r>
            <a:endParaRPr lang="en-US" sz="24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4F4C1-F2CF-4CE3-8598-3C339A239AE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6195" name="Picture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37" y="1154335"/>
            <a:ext cx="6497637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1975995" y="5314493"/>
            <a:ext cx="2084388" cy="879475"/>
            <a:chOff x="1583" y="3238"/>
            <a:chExt cx="1313" cy="554"/>
          </a:xfrm>
        </p:grpSpPr>
        <p:sp>
          <p:nvSpPr>
            <p:cNvPr id="9245" name="Text Box 8"/>
            <p:cNvSpPr txBox="1">
              <a:spLocks noChangeArrowheads="1"/>
            </p:cNvSpPr>
            <p:nvPr/>
          </p:nvSpPr>
          <p:spPr bwMode="auto">
            <a:xfrm>
              <a:off x="1583" y="3375"/>
              <a:ext cx="7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US" altLang="en-US" b="1" i="1" dirty="0" smtClean="0"/>
                <a:t>rate</a:t>
              </a:r>
              <a:r>
                <a:rPr lang="en-US" altLang="en-US" dirty="0" smtClean="0"/>
                <a:t> </a:t>
              </a:r>
              <a:r>
                <a:rPr lang="en-US" altLang="en-US" dirty="0"/>
                <a:t>= -</a:t>
              </a:r>
            </a:p>
          </p:txBody>
        </p:sp>
        <p:grpSp>
          <p:nvGrpSpPr>
            <p:cNvPr id="9246" name="Group 44"/>
            <p:cNvGrpSpPr>
              <a:grpSpLocks/>
            </p:cNvGrpSpPr>
            <p:nvPr/>
          </p:nvGrpSpPr>
          <p:grpSpPr bwMode="auto">
            <a:xfrm>
              <a:off x="2294" y="3238"/>
              <a:ext cx="602" cy="554"/>
              <a:chOff x="2294" y="3238"/>
              <a:chExt cx="602" cy="554"/>
            </a:xfrm>
          </p:grpSpPr>
          <p:sp>
            <p:nvSpPr>
              <p:cNvPr id="9247" name="Text Box 10"/>
              <p:cNvSpPr txBox="1">
                <a:spLocks noChangeArrowheads="1"/>
              </p:cNvSpPr>
              <p:nvPr/>
            </p:nvSpPr>
            <p:spPr bwMode="auto">
              <a:xfrm>
                <a:off x="2294" y="3238"/>
                <a:ext cx="60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[Br</a:t>
                </a:r>
                <a:r>
                  <a:rPr lang="en-US" altLang="en-US" baseline="-25000" dirty="0"/>
                  <a:t>2</a:t>
                </a:r>
                <a:r>
                  <a:rPr lang="en-US" altLang="en-US" dirty="0"/>
                  <a:t>]</a:t>
                </a:r>
              </a:p>
            </p:txBody>
          </p:sp>
          <p:sp>
            <p:nvSpPr>
              <p:cNvPr id="9248" name="Text Box 11"/>
              <p:cNvSpPr txBox="1">
                <a:spLocks noChangeArrowheads="1"/>
              </p:cNvSpPr>
              <p:nvPr/>
            </p:nvSpPr>
            <p:spPr bwMode="auto">
              <a:xfrm>
                <a:off x="2384" y="3504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 err="1">
                    <a:latin typeface="Symbol" pitchFamily="18" charset="2"/>
                  </a:rPr>
                  <a:t>D</a:t>
                </a:r>
                <a:r>
                  <a:rPr lang="en-US" altLang="en-US" i="1" dirty="0" err="1"/>
                  <a:t>t</a:t>
                </a:r>
                <a:endParaRPr lang="en-US" altLang="en-US" dirty="0"/>
              </a:p>
            </p:txBody>
          </p:sp>
          <p:sp>
            <p:nvSpPr>
              <p:cNvPr id="9249" name="Line 12"/>
              <p:cNvSpPr>
                <a:spLocks noChangeShapeType="1"/>
              </p:cNvSpPr>
              <p:nvPr/>
            </p:nvSpPr>
            <p:spPr bwMode="auto">
              <a:xfrm>
                <a:off x="2335" y="3544"/>
                <a:ext cx="54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120707" y="5304968"/>
            <a:ext cx="3140075" cy="914400"/>
            <a:chOff x="2390" y="3232"/>
            <a:chExt cx="1978" cy="576"/>
          </a:xfrm>
        </p:grpSpPr>
        <p:sp>
          <p:nvSpPr>
            <p:cNvPr id="9240" name="Text Box 13"/>
            <p:cNvSpPr txBox="1">
              <a:spLocks noChangeArrowheads="1"/>
            </p:cNvSpPr>
            <p:nvPr/>
          </p:nvSpPr>
          <p:spPr bwMode="auto">
            <a:xfrm>
              <a:off x="2390" y="3377"/>
              <a:ext cx="34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= -</a:t>
              </a:r>
            </a:p>
          </p:txBody>
        </p:sp>
        <p:grpSp>
          <p:nvGrpSpPr>
            <p:cNvPr id="9241" name="Group 19"/>
            <p:cNvGrpSpPr>
              <a:grpSpLocks/>
            </p:cNvGrpSpPr>
            <p:nvPr/>
          </p:nvGrpSpPr>
          <p:grpSpPr bwMode="auto">
            <a:xfrm>
              <a:off x="2777" y="3232"/>
              <a:ext cx="1591" cy="576"/>
              <a:chOff x="2777" y="3232"/>
              <a:chExt cx="1591" cy="576"/>
            </a:xfrm>
          </p:grpSpPr>
          <p:sp>
            <p:nvSpPr>
              <p:cNvPr id="9242" name="Text Box 14"/>
              <p:cNvSpPr txBox="1">
                <a:spLocks noChangeArrowheads="1"/>
              </p:cNvSpPr>
              <p:nvPr/>
            </p:nvSpPr>
            <p:spPr bwMode="auto">
              <a:xfrm>
                <a:off x="2777" y="3232"/>
                <a:ext cx="159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/>
                  <a:t>[Br</a:t>
                </a:r>
                <a:r>
                  <a:rPr lang="en-US" altLang="en-US" baseline="-25000" dirty="0"/>
                  <a:t>2</a:t>
                </a:r>
                <a:r>
                  <a:rPr lang="en-US" altLang="en-US" dirty="0"/>
                  <a:t>]</a:t>
                </a:r>
                <a:r>
                  <a:rPr lang="en-US" altLang="en-US" baseline="-25000" dirty="0"/>
                  <a:t>final</a:t>
                </a:r>
                <a:r>
                  <a:rPr lang="en-US" altLang="en-US" dirty="0"/>
                  <a:t> – [Br</a:t>
                </a:r>
                <a:r>
                  <a:rPr lang="en-US" altLang="en-US" baseline="-25000" dirty="0"/>
                  <a:t>2</a:t>
                </a:r>
                <a:r>
                  <a:rPr lang="en-US" altLang="en-US" dirty="0"/>
                  <a:t>]</a:t>
                </a:r>
                <a:r>
                  <a:rPr lang="en-US" altLang="en-US" baseline="-25000" dirty="0"/>
                  <a:t>initial</a:t>
                </a:r>
                <a:endParaRPr lang="en-US" altLang="en-US" dirty="0"/>
              </a:p>
            </p:txBody>
          </p:sp>
          <p:sp>
            <p:nvSpPr>
              <p:cNvPr id="9243" name="Line 15"/>
              <p:cNvSpPr>
                <a:spLocks noChangeShapeType="1"/>
              </p:cNvSpPr>
              <p:nvPr/>
            </p:nvSpPr>
            <p:spPr bwMode="auto">
              <a:xfrm>
                <a:off x="2780" y="3536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Text Box 16"/>
              <p:cNvSpPr txBox="1">
                <a:spLocks noChangeArrowheads="1"/>
              </p:cNvSpPr>
              <p:nvPr/>
            </p:nvSpPr>
            <p:spPr bwMode="auto">
              <a:xfrm>
                <a:off x="3114" y="3520"/>
                <a:ext cx="9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i="1"/>
                  <a:t>t</a:t>
                </a:r>
                <a:r>
                  <a:rPr lang="en-US" altLang="en-US" baseline="-25000"/>
                  <a:t>final</a:t>
                </a:r>
                <a:r>
                  <a:rPr lang="en-US" altLang="en-US"/>
                  <a:t> - </a:t>
                </a:r>
                <a:r>
                  <a:rPr lang="en-US" altLang="en-US" i="1"/>
                  <a:t>t</a:t>
                </a:r>
                <a:r>
                  <a:rPr lang="en-US" altLang="en-US" baseline="-25000"/>
                  <a:t>initial</a:t>
                </a:r>
                <a:endParaRPr lang="en-US" altLang="en-US" i="1"/>
              </a:p>
            </p:txBody>
          </p:sp>
        </p:grpSp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1819774" y="1957610"/>
            <a:ext cx="2044700" cy="1917700"/>
            <a:chOff x="2600" y="960"/>
            <a:chExt cx="1288" cy="1208"/>
          </a:xfrm>
        </p:grpSpPr>
        <p:grpSp>
          <p:nvGrpSpPr>
            <p:cNvPr id="9236" name="Group 24"/>
            <p:cNvGrpSpPr>
              <a:grpSpLocks/>
            </p:cNvGrpSpPr>
            <p:nvPr/>
          </p:nvGrpSpPr>
          <p:grpSpPr bwMode="auto">
            <a:xfrm>
              <a:off x="2600" y="1352"/>
              <a:ext cx="676" cy="816"/>
              <a:chOff x="2542" y="1344"/>
              <a:chExt cx="676" cy="816"/>
            </a:xfrm>
          </p:grpSpPr>
          <p:sp>
            <p:nvSpPr>
              <p:cNvPr id="9238" name="Line 22"/>
              <p:cNvSpPr>
                <a:spLocks noChangeShapeType="1"/>
              </p:cNvSpPr>
              <p:nvPr/>
            </p:nvSpPr>
            <p:spPr bwMode="auto">
              <a:xfrm flipV="1">
                <a:off x="2880" y="1344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Text Box 23"/>
              <p:cNvSpPr txBox="1">
                <a:spLocks noChangeArrowheads="1"/>
              </p:cNvSpPr>
              <p:nvPr/>
            </p:nvSpPr>
            <p:spPr bwMode="auto">
              <a:xfrm>
                <a:off x="2542" y="1718"/>
                <a:ext cx="67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slope of</a:t>
                </a:r>
              </a:p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tangent</a:t>
                </a:r>
              </a:p>
            </p:txBody>
          </p:sp>
        </p:grpSp>
        <p:sp>
          <p:nvSpPr>
            <p:cNvPr id="9237" name="Oval 31"/>
            <p:cNvSpPr>
              <a:spLocks noChangeArrowheads="1"/>
            </p:cNvSpPr>
            <p:nvPr/>
          </p:nvSpPr>
          <p:spPr bwMode="auto">
            <a:xfrm>
              <a:off x="3120" y="960"/>
              <a:ext cx="768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3178674" y="2491010"/>
            <a:ext cx="2044700" cy="1917700"/>
            <a:chOff x="2600" y="960"/>
            <a:chExt cx="1288" cy="1208"/>
          </a:xfrm>
        </p:grpSpPr>
        <p:grpSp>
          <p:nvGrpSpPr>
            <p:cNvPr id="9232" name="Group 34"/>
            <p:cNvGrpSpPr>
              <a:grpSpLocks/>
            </p:cNvGrpSpPr>
            <p:nvPr/>
          </p:nvGrpSpPr>
          <p:grpSpPr bwMode="auto">
            <a:xfrm>
              <a:off x="2600" y="1352"/>
              <a:ext cx="676" cy="816"/>
              <a:chOff x="2542" y="1344"/>
              <a:chExt cx="676" cy="816"/>
            </a:xfrm>
          </p:grpSpPr>
          <p:sp>
            <p:nvSpPr>
              <p:cNvPr id="9234" name="Line 35"/>
              <p:cNvSpPr>
                <a:spLocks noChangeShapeType="1"/>
              </p:cNvSpPr>
              <p:nvPr/>
            </p:nvSpPr>
            <p:spPr bwMode="auto">
              <a:xfrm flipV="1">
                <a:off x="2880" y="1344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Text Box 36"/>
              <p:cNvSpPr txBox="1">
                <a:spLocks noChangeArrowheads="1"/>
              </p:cNvSpPr>
              <p:nvPr/>
            </p:nvSpPr>
            <p:spPr bwMode="auto">
              <a:xfrm>
                <a:off x="2542" y="1718"/>
                <a:ext cx="67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slope of</a:t>
                </a:r>
              </a:p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tangent</a:t>
                </a:r>
              </a:p>
            </p:txBody>
          </p:sp>
        </p:grpSp>
        <p:sp>
          <p:nvSpPr>
            <p:cNvPr id="9233" name="Oval 37"/>
            <p:cNvSpPr>
              <a:spLocks noChangeArrowheads="1"/>
            </p:cNvSpPr>
            <p:nvPr/>
          </p:nvSpPr>
          <p:spPr bwMode="auto">
            <a:xfrm>
              <a:off x="3120" y="960"/>
              <a:ext cx="768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4474074" y="2922810"/>
            <a:ext cx="2044700" cy="1917700"/>
            <a:chOff x="2600" y="960"/>
            <a:chExt cx="1288" cy="1208"/>
          </a:xfrm>
        </p:grpSpPr>
        <p:grpSp>
          <p:nvGrpSpPr>
            <p:cNvPr id="9228" name="Group 39"/>
            <p:cNvGrpSpPr>
              <a:grpSpLocks/>
            </p:cNvGrpSpPr>
            <p:nvPr/>
          </p:nvGrpSpPr>
          <p:grpSpPr bwMode="auto">
            <a:xfrm>
              <a:off x="2600" y="1352"/>
              <a:ext cx="676" cy="816"/>
              <a:chOff x="2542" y="1344"/>
              <a:chExt cx="676" cy="816"/>
            </a:xfrm>
          </p:grpSpPr>
          <p:sp>
            <p:nvSpPr>
              <p:cNvPr id="9230" name="Line 40"/>
              <p:cNvSpPr>
                <a:spLocks noChangeShapeType="1"/>
              </p:cNvSpPr>
              <p:nvPr/>
            </p:nvSpPr>
            <p:spPr bwMode="auto">
              <a:xfrm flipV="1">
                <a:off x="2880" y="1344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Text Box 41"/>
              <p:cNvSpPr txBox="1">
                <a:spLocks noChangeArrowheads="1"/>
              </p:cNvSpPr>
              <p:nvPr/>
            </p:nvSpPr>
            <p:spPr bwMode="auto">
              <a:xfrm>
                <a:off x="2542" y="1718"/>
                <a:ext cx="67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slope of</a:t>
                </a:r>
              </a:p>
              <a:p>
                <a:pPr algn="ctr" eaLnBrk="1" hangingPunct="1"/>
                <a:r>
                  <a:rPr lang="en-US" altLang="en-US" sz="2000">
                    <a:solidFill>
                      <a:srgbClr val="FF0000"/>
                    </a:solidFill>
                  </a:rPr>
                  <a:t>tangent</a:t>
                </a:r>
              </a:p>
            </p:txBody>
          </p:sp>
        </p:grpSp>
        <p:sp>
          <p:nvSpPr>
            <p:cNvPr id="9229" name="Oval 42"/>
            <p:cNvSpPr>
              <a:spLocks noChangeArrowheads="1"/>
            </p:cNvSpPr>
            <p:nvPr/>
          </p:nvSpPr>
          <p:spPr bwMode="auto">
            <a:xfrm>
              <a:off x="3120" y="960"/>
              <a:ext cx="768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87" name="Text Box 43"/>
          <p:cNvSpPr txBox="1">
            <a:spLocks noChangeArrowheads="1"/>
          </p:cNvSpPr>
          <p:nvPr/>
        </p:nvSpPr>
        <p:spPr bwMode="auto">
          <a:xfrm>
            <a:off x="772878" y="6302826"/>
            <a:ext cx="7510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i="1" dirty="0"/>
              <a:t>instantaneous rate</a:t>
            </a:r>
            <a:r>
              <a:rPr lang="en-US" altLang="en-US" dirty="0"/>
              <a:t> = rate for specific instance in time</a:t>
            </a:r>
            <a:endParaRPr lang="en-US" altLang="en-US" b="1" i="1" dirty="0"/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78173" y="1349853"/>
            <a:ext cx="2278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Rate changes with [</a:t>
            </a:r>
            <a:r>
              <a:rPr lang="en-US" sz="2800" dirty="0" err="1" smtClean="0">
                <a:solidFill>
                  <a:srgbClr val="0000FF"/>
                </a:solidFill>
              </a:rPr>
              <a:t>conc</a:t>
            </a:r>
            <a:r>
              <a:rPr lang="en-US" sz="2800" dirty="0" smtClean="0">
                <a:solidFill>
                  <a:srgbClr val="0000FF"/>
                </a:solidFill>
              </a:rPr>
              <a:t>]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7044642" y="2380125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56400" y="2910140"/>
            <a:ext cx="2278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We need a better way to describe the rate!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7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" y="1128486"/>
            <a:ext cx="3653971" cy="5116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052" name="Picture 4" descr="http://treasure.diylol.com/uploads/post/image/217448/resized_y-u-no-meme-generator-kamran-y-u-no-do-chemical-kinetics-0199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884448"/>
            <a:ext cx="2400300" cy="2400300"/>
          </a:xfrm>
          <a:prstGeom prst="rect">
            <a:avLst/>
          </a:prstGeom>
          <a:noFill/>
        </p:spPr>
      </p:pic>
      <p:pic>
        <p:nvPicPr>
          <p:cNvPr id="2054" name="Picture 6" descr="http://www.thenakedscientists.com/forum/index.php?action=dlattach;topic=33673.0;attach=12729;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867367"/>
            <a:ext cx="2628900" cy="2417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520626" y="1160923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389775" y="1752382"/>
            <a:ext cx="2585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>
                <a:solidFill>
                  <a:srgbClr val="FF0000"/>
                </a:solidFill>
              </a:rPr>
              <a:t>k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 smtClean="0"/>
              <a:t>]  +  0</a:t>
            </a:r>
            <a:endParaRPr lang="en-US" altLang="en-US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223088" y="2209582"/>
            <a:ext cx="1319212" cy="874712"/>
            <a:chOff x="422" y="3408"/>
            <a:chExt cx="831" cy="551"/>
          </a:xfrm>
        </p:grpSpPr>
        <p:sp>
          <p:nvSpPr>
            <p:cNvPr id="10250" name="Text Box 7"/>
            <p:cNvSpPr txBox="1">
              <a:spLocks noChangeArrowheads="1"/>
            </p:cNvSpPr>
            <p:nvPr/>
          </p:nvSpPr>
          <p:spPr bwMode="auto">
            <a:xfrm>
              <a:off x="422" y="3529"/>
              <a:ext cx="4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i="1" dirty="0">
                  <a:solidFill>
                    <a:srgbClr val="FF0000"/>
                  </a:solidFill>
                </a:rPr>
                <a:t>k</a:t>
              </a:r>
              <a:r>
                <a:rPr lang="en-US" altLang="en-US" dirty="0"/>
                <a:t> = </a:t>
              </a:r>
              <a:endParaRPr lang="en-US" altLang="en-US" i="1" dirty="0"/>
            </a:p>
          </p:txBody>
        </p:sp>
        <p:grpSp>
          <p:nvGrpSpPr>
            <p:cNvPr id="10251" name="Group 11"/>
            <p:cNvGrpSpPr>
              <a:grpSpLocks/>
            </p:cNvGrpSpPr>
            <p:nvPr/>
          </p:nvGrpSpPr>
          <p:grpSpPr bwMode="auto">
            <a:xfrm>
              <a:off x="768" y="3408"/>
              <a:ext cx="485" cy="551"/>
              <a:chOff x="1072" y="3481"/>
              <a:chExt cx="485" cy="551"/>
            </a:xfrm>
          </p:grpSpPr>
          <p:sp>
            <p:nvSpPr>
              <p:cNvPr id="10252" name="Text Box 8"/>
              <p:cNvSpPr txBox="1">
                <a:spLocks noChangeArrowheads="1"/>
              </p:cNvSpPr>
              <p:nvPr/>
            </p:nvSpPr>
            <p:spPr bwMode="auto">
              <a:xfrm>
                <a:off x="1094" y="3481"/>
                <a:ext cx="4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rate</a:t>
                </a:r>
              </a:p>
            </p:txBody>
          </p:sp>
          <p:sp>
            <p:nvSpPr>
              <p:cNvPr id="10253" name="Line 9"/>
              <p:cNvSpPr>
                <a:spLocks noChangeShapeType="1"/>
              </p:cNvSpPr>
              <p:nvPr/>
            </p:nvSpPr>
            <p:spPr bwMode="auto">
              <a:xfrm>
                <a:off x="1112" y="37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4" name="Text Box 10"/>
              <p:cNvSpPr txBox="1">
                <a:spLocks noChangeArrowheads="1"/>
              </p:cNvSpPr>
              <p:nvPr/>
            </p:nvSpPr>
            <p:spPr bwMode="auto">
              <a:xfrm>
                <a:off x="1072" y="3744"/>
                <a:ext cx="48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/>
                  <a:t>[Br</a:t>
                </a:r>
                <a:r>
                  <a:rPr lang="en-US" altLang="en-US" baseline="-25000"/>
                  <a:t>2</a:t>
                </a:r>
                <a:r>
                  <a:rPr lang="en-US" altLang="en-US"/>
                  <a:t>]</a:t>
                </a:r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442288" y="2398494"/>
            <a:ext cx="2360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= </a:t>
            </a:r>
            <a:r>
              <a:rPr lang="en-US" altLang="en-US" b="1" i="1" dirty="0">
                <a:solidFill>
                  <a:srgbClr val="FF0000"/>
                </a:solidFill>
              </a:rPr>
              <a:t>rate constant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462800" y="3084294"/>
            <a:ext cx="229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= 3.50 x 10</a:t>
            </a:r>
            <a:r>
              <a:rPr lang="en-US" altLang="en-US" baseline="30000" dirty="0"/>
              <a:t>-3</a:t>
            </a:r>
            <a:r>
              <a:rPr lang="en-US" altLang="en-US" dirty="0"/>
              <a:t> s</a:t>
            </a:r>
            <a:r>
              <a:rPr lang="en-US" altLang="en-US" baseline="30000" dirty="0"/>
              <a:t>-1</a:t>
            </a:r>
            <a:endParaRPr lang="en-US" altLang="en-US" dirty="0"/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56" y="3736984"/>
            <a:ext cx="4044043" cy="265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6" descr="D:\Ramesh dont del\CHANG-11e\Art File\labeled_jpegs\13_labeled_images\cha02680_t13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500" y="974185"/>
            <a:ext cx="4618718" cy="25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Determination of Rates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0175" y="1468599"/>
            <a:ext cx="1291771" cy="2105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72228" y="3755584"/>
            <a:ext cx="45717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i="1" dirty="0" smtClean="0">
                <a:solidFill>
                  <a:srgbClr val="FF0000"/>
                </a:solidFill>
              </a:rPr>
              <a:t>rate constant- </a:t>
            </a:r>
            <a:r>
              <a:rPr lang="en-US" altLang="en-US" sz="2000" dirty="0" smtClean="0"/>
              <a:t>constant of the proportionality between the reaction rate and the concentration of reactant.</a:t>
            </a:r>
          </a:p>
          <a:p>
            <a:pPr eaLnBrk="1" hangingPunct="1"/>
            <a:endParaRPr lang="en-US" altLang="en-US" sz="2000" dirty="0" smtClean="0"/>
          </a:p>
          <a:p>
            <a:pPr eaLnBrk="1" hangingPunct="1"/>
            <a:r>
              <a:rPr lang="en-US" altLang="en-US" sz="2000" dirty="0" smtClean="0"/>
              <a:t>General descriptor for the rate of a reaction that is independent of [</a:t>
            </a:r>
            <a:r>
              <a:rPr lang="en-US" altLang="en-US" sz="2000" dirty="0" err="1" smtClean="0"/>
              <a:t>conc</a:t>
            </a:r>
            <a:r>
              <a:rPr lang="en-US" altLang="en-US" sz="2000" dirty="0" smtClean="0"/>
              <a:t>].</a:t>
            </a:r>
            <a:endParaRPr lang="en-US" altLang="en-US" sz="20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355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82" grpId="0"/>
      <p:bldP spid="7184" grpId="0"/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1" y="1534878"/>
            <a:ext cx="2667000" cy="5116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052" name="Picture 4" descr="http://treasure.diylol.com/uploads/post/image/217448/resized_y-u-no-meme-generator-kamran-y-u-no-do-chemical-kinetics-0199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884448"/>
            <a:ext cx="2400300" cy="2400300"/>
          </a:xfrm>
          <a:prstGeom prst="rect">
            <a:avLst/>
          </a:prstGeom>
          <a:noFill/>
        </p:spPr>
      </p:pic>
      <p:pic>
        <p:nvPicPr>
          <p:cNvPr id="2054" name="Picture 6" descr="http://www.thenakedscientists.com/forum/index.php?action=dlattach;topic=33673.0;attach=12729;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867367"/>
            <a:ext cx="2628900" cy="2417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-112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Rate Law</a:t>
            </a:r>
            <a:endParaRPr lang="en-US" sz="4000" u="sng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33667" y="1712470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02816" y="2303929"/>
            <a:ext cx="187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>
                <a:solidFill>
                  <a:srgbClr val="FF0000"/>
                </a:solidFill>
              </a:rPr>
              <a:t>k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56772" y="1055904"/>
            <a:ext cx="7772400" cy="457200"/>
            <a:chOff x="454" y="169"/>
            <a:chExt cx="4896" cy="288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454" y="169"/>
              <a:ext cx="48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Br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HCOOH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         2Br</a:t>
              </a:r>
              <a:r>
                <a:rPr lang="en-US" altLang="en-US" baseline="30000" dirty="0"/>
                <a:t>-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+ 2H</a:t>
              </a:r>
              <a:r>
                <a:rPr lang="en-US" altLang="en-US" baseline="30000" dirty="0"/>
                <a:t>+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 err="1"/>
                <a:t>aq</a:t>
              </a:r>
              <a:r>
                <a:rPr lang="en-US" altLang="en-US" sz="2000" dirty="0"/>
                <a:t>)</a:t>
              </a:r>
              <a:r>
                <a:rPr lang="en-US" altLang="en-US" dirty="0"/>
                <a:t> + CO</a:t>
              </a:r>
              <a:r>
                <a:rPr lang="en-US" altLang="en-US" baseline="-25000" dirty="0"/>
                <a:t>2</a:t>
              </a:r>
              <a:r>
                <a:rPr lang="en-US" altLang="en-US" dirty="0"/>
                <a:t> </a:t>
              </a:r>
              <a:r>
                <a:rPr lang="en-US" altLang="en-US" sz="2000" dirty="0"/>
                <a:t>(</a:t>
              </a:r>
              <a:r>
                <a:rPr lang="en-US" altLang="en-US" sz="2000" i="1" dirty="0"/>
                <a:t>g</a:t>
              </a:r>
              <a:r>
                <a:rPr lang="en-US" altLang="en-US" sz="2000" dirty="0"/>
                <a:t>)</a:t>
              </a:r>
            </a:p>
          </p:txBody>
        </p:sp>
        <p:sp>
          <p:nvSpPr>
            <p:cNvPr id="8" name="Line 3"/>
            <p:cNvSpPr>
              <a:spLocks noChangeShapeType="1"/>
            </p:cNvSpPr>
            <p:nvPr/>
          </p:nvSpPr>
          <p:spPr bwMode="auto">
            <a:xfrm>
              <a:off x="2416" y="320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18148" y="1625602"/>
            <a:ext cx="4702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describe the rate of a complex reaction with one simple equation that is dependent on a few reactants, using the </a:t>
            </a:r>
            <a:r>
              <a:rPr lang="en-US" sz="2400" dirty="0" smtClean="0">
                <a:solidFill>
                  <a:srgbClr val="0000FF"/>
                </a:solidFill>
              </a:rPr>
              <a:t>Rate Law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1553028" y="2235199"/>
            <a:ext cx="2220685" cy="62411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686" y="3299302"/>
            <a:ext cx="8991600" cy="11956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The </a:t>
            </a:r>
            <a:r>
              <a:rPr lang="en-US" altLang="en-US" b="1" i="1" dirty="0">
                <a:solidFill>
                  <a:srgbClr val="0000FF"/>
                </a:solidFill>
                <a:latin typeface="+mn-lt"/>
              </a:rPr>
              <a:t>rate law</a:t>
            </a:r>
            <a:r>
              <a:rPr lang="en-US" altLang="en-US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expresses the relationship of the rate of a reaction to the rate constant and the concentrations of the reactants raised to some powers.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66699" y="4603813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4710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44715" y="5850988"/>
          <a:ext cx="2822332" cy="596704"/>
        </p:xfrm>
        <a:graphic>
          <a:graphicData uri="http://schemas.openxmlformats.org/presentationml/2006/ole">
            <p:oleObj spid="_x0000_s47106" name="Equation" r:id="rId3" imgW="1041120" imgH="2286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50323" y="5301621"/>
            <a:ext cx="766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0000FF"/>
                </a:solidFill>
              </a:rPr>
              <a:t>rate law </a:t>
            </a:r>
            <a:r>
              <a:rPr lang="en-US" sz="2400" dirty="0" smtClean="0"/>
              <a:t>for a general reaction takes the form:</a:t>
            </a:r>
            <a:endParaRPr lang="en-US" sz="2400" dirty="0"/>
          </a:p>
        </p:txBody>
      </p:sp>
      <p:grpSp>
        <p:nvGrpSpPr>
          <p:cNvPr id="15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6" name="Rectangle 1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13.2</a:t>
              </a:r>
            </a:p>
            <a:p>
              <a:r>
                <a:rPr lang="en-US" sz="2400" b="1" dirty="0" smtClean="0"/>
                <a:t>Page 573</a:t>
              </a:r>
              <a:endParaRPr lang="en-US" sz="2400" b="1" dirty="0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59229" y="2181666"/>
          <a:ext cx="2822332" cy="596704"/>
        </p:xfrm>
        <a:graphic>
          <a:graphicData uri="http://schemas.openxmlformats.org/presentationml/2006/ole">
            <p:oleObj spid="_x0000_s48130" name="Equation" r:id="rId3" imgW="1041120" imgH="2286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4837" y="1632299"/>
            <a:ext cx="766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0000FF"/>
                </a:solidFill>
              </a:rPr>
              <a:t>rate law </a:t>
            </a:r>
            <a:r>
              <a:rPr lang="en-US" sz="2400" dirty="0" smtClean="0"/>
              <a:t>for a general reaction takes the form: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2686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 Law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1012" y="2952868"/>
            <a:ext cx="868680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 smtClean="0">
                <a:latin typeface="+mn-lt"/>
              </a:rPr>
              <a:t>Reaction order is “</a:t>
            </a:r>
            <a:r>
              <a:rPr lang="en-US" altLang="en-US" b="1" dirty="0" smtClean="0">
                <a:latin typeface="+mn-lt"/>
              </a:rPr>
              <a:t>always”</a:t>
            </a:r>
            <a:r>
              <a:rPr lang="en-US" altLang="en-US" dirty="0" smtClean="0">
                <a:latin typeface="+mn-lt"/>
              </a:rPr>
              <a:t> defined in terms of reactant (not product) concentrations.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 smtClean="0">
                <a:latin typeface="+mn-lt"/>
              </a:rPr>
              <a:t>x and y are the </a:t>
            </a:r>
            <a:r>
              <a:rPr lang="en-US" altLang="en-US" dirty="0" smtClean="0">
                <a:solidFill>
                  <a:srgbClr val="FF0000"/>
                </a:solidFill>
                <a:latin typeface="+mn-lt"/>
              </a:rPr>
              <a:t>order of the reaction</a:t>
            </a:r>
            <a:r>
              <a:rPr lang="en-US" altLang="en-US" dirty="0" smtClean="0">
                <a:latin typeface="+mn-lt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 smtClean="0">
                <a:latin typeface="+mn-lt"/>
              </a:rPr>
              <a:t>The power coefficients x and y are not the same as the </a:t>
            </a:r>
            <a:r>
              <a:rPr lang="en-US" altLang="en-US" dirty="0" err="1" smtClean="0">
                <a:latin typeface="+mn-lt"/>
              </a:rPr>
              <a:t>stoichiometric</a:t>
            </a:r>
            <a:r>
              <a:rPr lang="en-US" altLang="en-US" dirty="0" smtClean="0">
                <a:latin typeface="+mn-lt"/>
              </a:rPr>
              <a:t> coefficients </a:t>
            </a:r>
            <a:r>
              <a:rPr lang="en-US" altLang="en-US" i="1" dirty="0" smtClean="0">
                <a:latin typeface="+mn-lt"/>
              </a:rPr>
              <a:t>a</a:t>
            </a:r>
            <a:r>
              <a:rPr lang="en-US" altLang="en-US" dirty="0" smtClean="0">
                <a:latin typeface="+mn-lt"/>
              </a:rPr>
              <a:t> and </a:t>
            </a:r>
            <a:r>
              <a:rPr lang="en-US" altLang="en-US" i="1" dirty="0" smtClean="0">
                <a:latin typeface="+mn-lt"/>
              </a:rPr>
              <a:t>b</a:t>
            </a:r>
            <a:r>
              <a:rPr lang="en-US" altLang="en-US" dirty="0" smtClean="0">
                <a:latin typeface="+mn-lt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 smtClean="0">
                <a:latin typeface="+mn-lt"/>
              </a:rPr>
              <a:t>Rate laws (x and y, and reactants involved) </a:t>
            </a:r>
            <a:r>
              <a:rPr lang="en-US" altLang="en-US" dirty="0">
                <a:latin typeface="+mn-lt"/>
              </a:rPr>
              <a:t>are </a:t>
            </a:r>
            <a:r>
              <a:rPr lang="en-US" altLang="en-US" dirty="0" smtClean="0">
                <a:latin typeface="+mn-lt"/>
              </a:rPr>
              <a:t>“</a:t>
            </a:r>
            <a:r>
              <a:rPr lang="en-US" altLang="en-US" b="1" dirty="0" smtClean="0">
                <a:latin typeface="+mn-lt"/>
              </a:rPr>
              <a:t>always”</a:t>
            </a:r>
            <a:r>
              <a:rPr lang="en-US" altLang="en-US" dirty="0" smtClean="0">
                <a:latin typeface="+mn-lt"/>
              </a:rPr>
              <a:t> </a:t>
            </a:r>
            <a:r>
              <a:rPr lang="en-US" altLang="en-US" dirty="0">
                <a:latin typeface="+mn-lt"/>
              </a:rPr>
              <a:t>determined experimentally</a:t>
            </a:r>
            <a:r>
              <a:rPr lang="en-US" altLang="en-US" dirty="0" smtClean="0">
                <a:latin typeface="+mn-lt"/>
              </a:rPr>
              <a:t>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2686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Order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59229" y="2181666"/>
          <a:ext cx="2822332" cy="596704"/>
        </p:xfrm>
        <a:graphic>
          <a:graphicData uri="http://schemas.openxmlformats.org/presentationml/2006/ole">
            <p:oleObj spid="_x0000_s49154" name="Equation" r:id="rId3" imgW="1041120" imgH="2286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64837" y="1632299"/>
            <a:ext cx="766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0000FF"/>
                </a:solidFill>
              </a:rPr>
              <a:t>rate law </a:t>
            </a:r>
            <a:r>
              <a:rPr lang="en-US" sz="2400" dirty="0" smtClean="0"/>
              <a:t>for a general reaction takes the form: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15106" y="2919047"/>
            <a:ext cx="766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Reaction order</a:t>
            </a:r>
            <a:r>
              <a:rPr lang="en-US" sz="2400" dirty="0" smtClean="0"/>
              <a:t>- specify the relationship between the concentrations of reactants A and B and the reaction rate.</a:t>
            </a:r>
            <a:endParaRPr lang="en-US" sz="2400" dirty="0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999892" y="2227384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692529" y="2239107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46752" y="3792419"/>
            <a:ext cx="2817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i="1" dirty="0" err="1">
                <a:latin typeface="+mn-lt"/>
              </a:rPr>
              <a:t>x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</a:t>
            </a:r>
            <a:r>
              <a:rPr lang="en-US" altLang="en-US" sz="2000" dirty="0">
                <a:latin typeface="+mn-lt"/>
              </a:rPr>
              <a:t> in A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8814" y="4270135"/>
            <a:ext cx="2809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i="1" dirty="0" err="1">
                <a:latin typeface="+mn-lt"/>
              </a:rPr>
              <a:t>y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</a:t>
            </a:r>
            <a:r>
              <a:rPr lang="en-US" altLang="en-US" sz="2000" dirty="0">
                <a:latin typeface="+mn-lt"/>
              </a:rPr>
              <a:t> in B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736447" y="4771297"/>
            <a:ext cx="3608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dirty="0">
                <a:latin typeface="+mn-lt"/>
              </a:rPr>
              <a:t>(x +y)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 overall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7404" y="5697416"/>
            <a:ext cx="6213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Helps to explain the </a:t>
            </a:r>
            <a:r>
              <a:rPr lang="en-US" sz="2000" dirty="0" smtClean="0">
                <a:solidFill>
                  <a:srgbClr val="00B050"/>
                </a:solidFill>
              </a:rPr>
              <a:t>mechanism</a:t>
            </a:r>
            <a:r>
              <a:rPr lang="en-US" sz="2000" dirty="0" smtClean="0"/>
              <a:t> of the reaction. Order tells you what molecules are involved in the </a:t>
            </a:r>
            <a:r>
              <a:rPr lang="en-US" sz="2000" dirty="0" smtClean="0">
                <a:solidFill>
                  <a:srgbClr val="00B050"/>
                </a:solidFill>
              </a:rPr>
              <a:t>rate limiting step </a:t>
            </a:r>
            <a:r>
              <a:rPr lang="en-US" sz="2000" dirty="0" smtClean="0"/>
              <a:t>and how of each molecule are needed.</a:t>
            </a:r>
            <a:endParaRPr lang="en-US" sz="2000" dirty="0"/>
          </a:p>
        </p:txBody>
      </p:sp>
      <p:grpSp>
        <p:nvGrpSpPr>
          <p:cNvPr id="25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26" name="Rectangle 2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13.2</a:t>
              </a:r>
            </a:p>
            <a:p>
              <a:r>
                <a:rPr lang="en-US" sz="2400" b="1" dirty="0" smtClean="0"/>
                <a:t>Page 573</a:t>
              </a:r>
              <a:endParaRPr lang="en-US" sz="2400" b="1" dirty="0"/>
            </a:p>
          </p:txBody>
        </p:sp>
      </p:grp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619536" y="5216774"/>
            <a:ext cx="6110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+mn-lt"/>
              </a:rPr>
              <a:t>If a reagent is zero order it is not included in the rate law.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2686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Order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31626" y="2392905"/>
            <a:ext cx="7045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0000FF"/>
                </a:solidFill>
              </a:rPr>
              <a:t>Important Note</a:t>
            </a:r>
            <a:r>
              <a:rPr lang="en-US" altLang="en-US" sz="2400" dirty="0" smtClean="0"/>
              <a:t>: he power coefficients x and y are not the same as the </a:t>
            </a:r>
            <a:r>
              <a:rPr lang="en-US" altLang="en-US" sz="2400" dirty="0" err="1" smtClean="0"/>
              <a:t>stoichiometric</a:t>
            </a:r>
            <a:r>
              <a:rPr lang="en-US" altLang="en-US" sz="2400" dirty="0" smtClean="0"/>
              <a:t> coefficients </a:t>
            </a:r>
            <a:r>
              <a:rPr lang="en-US" altLang="en-US" sz="2400" i="1" dirty="0" smtClean="0"/>
              <a:t>a</a:t>
            </a:r>
            <a:r>
              <a:rPr lang="en-US" altLang="en-US" sz="2400" dirty="0" smtClean="0"/>
              <a:t> and </a:t>
            </a:r>
            <a:r>
              <a:rPr lang="en-US" altLang="en-US" sz="2400" i="1" dirty="0" smtClean="0"/>
              <a:t>b</a:t>
            </a:r>
            <a:r>
              <a:rPr lang="en-US" altLang="en-US" sz="2400" dirty="0" smtClean="0"/>
              <a:t>.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25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59229" y="1747915"/>
          <a:ext cx="2822332" cy="596704"/>
        </p:xfrm>
        <a:graphic>
          <a:graphicData uri="http://schemas.openxmlformats.org/presentationml/2006/ole">
            <p:oleObj spid="_x0000_s50179" name="Equation" r:id="rId3" imgW="1041120" imgH="228600" progId="Equation.3">
              <p:embed/>
            </p:oleObj>
          </a:graphicData>
        </a:graphic>
      </p:graphicFrame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4999892" y="1793633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5692529" y="1805356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8" name="Group 2"/>
          <p:cNvGrpSpPr>
            <a:grpSpLocks/>
          </p:cNvGrpSpPr>
          <p:nvPr/>
        </p:nvGrpSpPr>
        <p:grpSpPr bwMode="auto">
          <a:xfrm>
            <a:off x="3528643" y="3815866"/>
            <a:ext cx="4652963" cy="457200"/>
            <a:chOff x="1430" y="169"/>
            <a:chExt cx="2931" cy="288"/>
          </a:xfrm>
        </p:grpSpPr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30" name="Line 4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587506" y="4654066"/>
            <a:ext cx="256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32" name="Oval 10"/>
          <p:cNvSpPr>
            <a:spLocks noChangeArrowheads="1"/>
          </p:cNvSpPr>
          <p:nvPr/>
        </p:nvSpPr>
        <p:spPr bwMode="auto">
          <a:xfrm>
            <a:off x="4562106" y="3739666"/>
            <a:ext cx="3810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3" name="Group 13"/>
          <p:cNvGrpSpPr>
            <a:grpSpLocks/>
          </p:cNvGrpSpPr>
          <p:nvPr/>
        </p:nvGrpSpPr>
        <p:grpSpPr bwMode="auto">
          <a:xfrm>
            <a:off x="6987806" y="4577866"/>
            <a:ext cx="317500" cy="381000"/>
            <a:chOff x="3592" y="3312"/>
            <a:chExt cx="200" cy="240"/>
          </a:xfrm>
        </p:grpSpPr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3600" y="3312"/>
              <a:ext cx="192" cy="2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3592" y="3320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800"/>
                <a:t>1</a:t>
              </a:r>
            </a:p>
          </p:txBody>
        </p:sp>
      </p:grpSp>
      <p:pic>
        <p:nvPicPr>
          <p:cNvPr id="36" name="Picture 15" descr="CHA560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262" y="3501050"/>
            <a:ext cx="20224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239380" y="5380893"/>
            <a:ext cx="508781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reaction is rate determined by the collision and reaction of </a:t>
            </a:r>
            <a:r>
              <a:rPr lang="en-US" sz="2000" u="sng" dirty="0" smtClean="0"/>
              <a:t>1 F</a:t>
            </a:r>
            <a:r>
              <a:rPr lang="en-US" sz="2000" u="sng" baseline="-25000" dirty="0" smtClean="0"/>
              <a:t>2</a:t>
            </a:r>
            <a:r>
              <a:rPr lang="en-US" sz="2000" u="sng" dirty="0" smtClean="0"/>
              <a:t> and 1 ClO</a:t>
            </a:r>
            <a:r>
              <a:rPr lang="en-US" sz="2000" u="sng" baseline="-25000" dirty="0" smtClean="0"/>
              <a:t>2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But…when each reaction is complete </a:t>
            </a:r>
            <a:r>
              <a:rPr lang="en-US" sz="2000" u="sng" dirty="0" smtClean="0"/>
              <a:t>2 ClO</a:t>
            </a:r>
            <a:r>
              <a:rPr lang="en-US" sz="2000" u="sng" baseline="-25000" dirty="0" smtClean="0"/>
              <a:t>2</a:t>
            </a:r>
            <a:r>
              <a:rPr lang="en-US" sz="2000" u="sng" dirty="0" smtClean="0"/>
              <a:t> and 1 F</a:t>
            </a:r>
            <a:r>
              <a:rPr lang="en-US" sz="2000" u="sng" baseline="-25000" dirty="0" smtClean="0"/>
              <a:t>2</a:t>
            </a:r>
            <a:r>
              <a:rPr lang="en-US" sz="2000" u="sng" dirty="0" smtClean="0"/>
              <a:t> </a:t>
            </a:r>
            <a:r>
              <a:rPr lang="en-US" sz="2000" dirty="0" smtClean="0"/>
              <a:t>are consumed. </a:t>
            </a:r>
            <a:endParaRPr lang="en-US" sz="2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0513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Reaction Order and Rate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50986" y="896818"/>
            <a:ext cx="7995139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B050"/>
              </a:buClr>
              <a:buSzPct val="65000"/>
              <a:buFont typeface="Wingdings" pitchFamily="2" charset="2"/>
              <a:buChar char="n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How will the rate of the following reaction change when the concentration of NO is (a) doubled? (b) halved, O</a:t>
            </a:r>
            <a:r>
              <a:rPr lang="en-US" altLang="en-US" sz="2400" kern="0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is (c) doubled? (d) halved?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09713" y="2011884"/>
            <a:ext cx="609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2NO</a:t>
            </a:r>
            <a:r>
              <a:rPr lang="en-US" sz="2400" baseline="-250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24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O</a:t>
            </a:r>
            <a:r>
              <a:rPr lang="en-US" sz="2400" baseline="-250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2(g)</a:t>
            </a:r>
            <a:r>
              <a:rPr lang="en-US" sz="24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2NO</a:t>
            </a:r>
            <a:r>
              <a:rPr lang="en-US" sz="2400" baseline="-250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2(g)</a:t>
            </a:r>
            <a:endParaRPr lang="en-US" sz="24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58778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29707" y="2649707"/>
          <a:ext cx="3656012" cy="609600"/>
        </p:xfrm>
        <a:graphic>
          <a:graphicData uri="http://schemas.openxmlformats.org/presentationml/2006/ole">
            <p:oleObj spid="_x0000_s11269" name="Equation" r:id="rId3" imgW="1613160" imgH="29232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91973" y="3470028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rate = [1]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[1]</a:t>
            </a:r>
            <a:endParaRPr lang="en-US" sz="28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700711" y="3480286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= 1</a:t>
            </a:r>
            <a:endParaRPr lang="en-US" sz="28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8587" y="3493477"/>
            <a:ext cx="314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Starting condition: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5136" y="3985846"/>
            <a:ext cx="314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a)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doubled: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191974" y="3950672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rate = [2]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[1]</a:t>
            </a:r>
            <a:endParaRPr lang="en-US" sz="28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5700711" y="3936717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= 4</a:t>
            </a:r>
            <a:endParaRPr lang="en-US" sz="2800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375137" y="4560274"/>
            <a:ext cx="314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b) 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halved: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320928" y="4525100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rate = [0.5]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[1]</a:t>
            </a:r>
            <a:endParaRPr lang="en-US" sz="28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5677266" y="4511145"/>
            <a:ext cx="127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= 0.25</a:t>
            </a:r>
            <a:endParaRPr lang="en-US" sz="28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363413" y="5134706"/>
            <a:ext cx="314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c)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doubled: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180251" y="5099532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rate = [1]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[2]</a:t>
            </a:r>
            <a:endParaRPr lang="en-US" sz="28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5688988" y="5085577"/>
            <a:ext cx="78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= 2</a:t>
            </a:r>
            <a:endParaRPr lang="en-US" sz="28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363414" y="5720857"/>
            <a:ext cx="314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d)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halved: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309205" y="5685683"/>
            <a:ext cx="277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rate = [1]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[0.5]</a:t>
            </a:r>
            <a:endParaRPr lang="en-US" sz="2800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5665543" y="5671728"/>
            <a:ext cx="127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= 0.5</a:t>
            </a:r>
            <a:endParaRPr lang="en-US" sz="2800" baseline="30000" dirty="0"/>
          </a:p>
        </p:txBody>
      </p:sp>
      <p:sp>
        <p:nvSpPr>
          <p:cNvPr id="26" name="Rectangle 25"/>
          <p:cNvSpPr/>
          <p:nvPr/>
        </p:nvSpPr>
        <p:spPr>
          <a:xfrm>
            <a:off x="6777990" y="2171700"/>
            <a:ext cx="2228850" cy="971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k is constant, </a:t>
            </a:r>
            <a:r>
              <a:rPr lang="en-US" sz="2000" dirty="0" err="1" smtClean="0"/>
              <a:t>conc</a:t>
            </a:r>
            <a:r>
              <a:rPr lang="en-US" sz="2000" dirty="0" smtClean="0"/>
              <a:t> and rate changing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87875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Determining Rate Laws (by inspection)</a:t>
            </a:r>
            <a:endParaRPr lang="en-US" sz="4000" u="sng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Tabulate the data.</a:t>
            </a:r>
            <a:endParaRPr 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76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x</a:t>
            </a:r>
            <a:r>
              <a:rPr lang="en-US" altLang="en-US" dirty="0"/>
              <a:t>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y</a:t>
            </a:r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080" y="3892059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Comparing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2</a:t>
            </a:r>
            <a:r>
              <a:rPr lang="en-US" sz="2400" dirty="0" smtClean="0"/>
              <a:t>:	</a:t>
            </a:r>
          </a:p>
          <a:p>
            <a:r>
              <a:rPr lang="en-US" sz="2400" dirty="0" smtClean="0"/>
              <a:t>	 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constant, [ClO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quadruples, rate quadruples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28958" y="4780773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 = 1</a:t>
            </a:r>
            <a:endParaRPr lang="en-US" sz="2800" baseline="30000" dirty="0"/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3307007" y="2460991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307008" y="2672006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61704" y="4771633"/>
            <a:ext cx="189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[ClO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]</a:t>
            </a:r>
          </a:p>
        </p:txBody>
      </p:sp>
      <p:grpSp>
        <p:nvGrpSpPr>
          <p:cNvPr id="30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31" name="Rectangle 30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13.2</a:t>
              </a:r>
            </a:p>
            <a:p>
              <a:r>
                <a:rPr lang="en-US" sz="2400" b="1" dirty="0" smtClean="0"/>
                <a:t>Page 573</a:t>
              </a:r>
              <a:endParaRPr lang="en-US" sz="2400" b="1" dirty="0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5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7" grpId="0"/>
      <p:bldP spid="18" grpId="0" animBg="1"/>
      <p:bldP spid="19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Determining Rate Laws (by inspection)</a:t>
            </a:r>
            <a:endParaRPr lang="en-US" sz="4000" u="sng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Tabulate the data.</a:t>
            </a:r>
            <a:endParaRPr 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76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x</a:t>
            </a:r>
            <a:r>
              <a:rPr lang="en-US" altLang="en-US" dirty="0"/>
              <a:t>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y</a:t>
            </a:r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080" y="3892059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Comparing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2</a:t>
            </a:r>
            <a:r>
              <a:rPr lang="en-US" sz="2400" dirty="0" smtClean="0"/>
              <a:t>:	</a:t>
            </a:r>
          </a:p>
          <a:p>
            <a:r>
              <a:rPr lang="en-US" sz="2400" dirty="0" smtClean="0"/>
              <a:t>	 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constant, [ClO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quadruples, rate quadruples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28958" y="4780773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 = 1</a:t>
            </a:r>
            <a:endParaRPr lang="en-US" sz="2800" baseline="30000" dirty="0"/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3307007" y="2689591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307008" y="2900606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61704" y="4771633"/>
            <a:ext cx="189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[ClO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3081" y="5122975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Comparing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3</a:t>
            </a:r>
            <a:r>
              <a:rPr lang="en-US" sz="2400" dirty="0" smtClean="0"/>
              <a:t>:	</a:t>
            </a:r>
          </a:p>
          <a:p>
            <a:r>
              <a:rPr lang="en-US" sz="2400" dirty="0" smtClean="0"/>
              <a:t>	 [ClO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constant, 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doubles, rate doubles 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28959" y="5999966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 = 1</a:t>
            </a:r>
            <a:endParaRPr lang="en-US" sz="2800" baseline="30000" dirty="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061705" y="6002549"/>
            <a:ext cx="1550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[F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]</a:t>
            </a:r>
          </a:p>
        </p:txBody>
      </p:sp>
      <p:grpSp>
        <p:nvGrpSpPr>
          <p:cNvPr id="6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31" name="Rectangle 30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13.2</a:t>
              </a:r>
            </a:p>
            <a:p>
              <a:r>
                <a:rPr lang="en-US" sz="2400" b="1" dirty="0" smtClean="0"/>
                <a:t>Page 573</a:t>
              </a:r>
              <a:endParaRPr lang="en-US" sz="2400" b="1" dirty="0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5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Determining Rate Laws (by inspection)</a:t>
            </a:r>
            <a:endParaRPr lang="en-US" sz="4000" u="sng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Tabulate the data.</a:t>
            </a:r>
            <a:endParaRPr 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805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</a:t>
            </a:r>
            <a:r>
              <a:rPr lang="en-US" altLang="en-US" dirty="0" smtClean="0"/>
              <a:t>F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]</a:t>
            </a:r>
            <a:r>
              <a:rPr lang="en-US" altLang="en-US" i="1" baseline="30000" dirty="0" smtClean="0"/>
              <a:t>1</a:t>
            </a:r>
            <a:r>
              <a:rPr lang="en-US" altLang="en-US" dirty="0" smtClean="0"/>
              <a:t>[ClO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]</a:t>
            </a:r>
            <a:r>
              <a:rPr lang="en-US" altLang="en-US" i="1" baseline="30000" dirty="0" smtClean="0"/>
              <a:t>1</a:t>
            </a:r>
            <a:endParaRPr lang="en-US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726589" y="3971872"/>
            <a:ext cx="5623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Calculate the rate constant (k)?</a:t>
            </a:r>
            <a:endParaRPr lang="en-US" sz="2800" baseline="30000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582693" y="4723519"/>
            <a:ext cx="5561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/>
              <a:t>rate</a:t>
            </a:r>
            <a:r>
              <a:rPr lang="en-US" altLang="en-US" baseline="-25000" dirty="0" smtClean="0"/>
              <a:t>1</a:t>
            </a:r>
            <a:r>
              <a:rPr lang="en-US" altLang="en-US" dirty="0" smtClean="0"/>
              <a:t> = 1.2x10</a:t>
            </a:r>
            <a:r>
              <a:rPr lang="en-US" altLang="en-US" baseline="30000" dirty="0" smtClean="0"/>
              <a:t>-3</a:t>
            </a:r>
            <a:r>
              <a:rPr lang="en-US" altLang="en-US" dirty="0" smtClean="0"/>
              <a:t> M/s = </a:t>
            </a:r>
            <a:r>
              <a:rPr lang="en-US" altLang="en-US" i="1" dirty="0"/>
              <a:t>k</a:t>
            </a:r>
            <a:r>
              <a:rPr lang="en-US" altLang="en-US" dirty="0"/>
              <a:t> </a:t>
            </a:r>
            <a:r>
              <a:rPr lang="en-US" altLang="en-US" dirty="0" smtClean="0"/>
              <a:t>[0.1 M]</a:t>
            </a:r>
            <a:r>
              <a:rPr lang="en-US" altLang="en-US" i="1" baseline="30000" dirty="0" smtClean="0"/>
              <a:t>1</a:t>
            </a:r>
            <a:r>
              <a:rPr lang="en-US" altLang="en-US" dirty="0" smtClean="0"/>
              <a:t>[0.1 M]</a:t>
            </a:r>
            <a:r>
              <a:rPr lang="en-US" altLang="en-US" i="1" baseline="30000" dirty="0" smtClean="0"/>
              <a:t>1</a:t>
            </a:r>
            <a:endParaRPr lang="en-US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4799" y="4512506"/>
            <a:ext cx="1875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Can use any experiment!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345775" y="5321395"/>
            <a:ext cx="24048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i="1" dirty="0" smtClean="0"/>
              <a:t>k </a:t>
            </a:r>
            <a:r>
              <a:rPr lang="en-US" altLang="en-US" dirty="0" smtClean="0"/>
              <a:t>= 0.012 </a:t>
            </a:r>
            <a:r>
              <a:rPr lang="en-US" altLang="en-US" dirty="0" smtClean="0">
                <a:solidFill>
                  <a:srgbClr val="FF0000"/>
                </a:solidFill>
              </a:rPr>
              <a:t>M</a:t>
            </a:r>
            <a:r>
              <a:rPr lang="en-US" alt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altLang="en-US" dirty="0" smtClean="0">
                <a:solidFill>
                  <a:srgbClr val="FF0000"/>
                </a:solidFill>
              </a:rPr>
              <a:t> s</a:t>
            </a:r>
            <a:r>
              <a:rPr lang="en-US" altLang="en-US" baseline="30000" dirty="0" smtClean="0">
                <a:solidFill>
                  <a:srgbClr val="FF0000"/>
                </a:solidFill>
              </a:rPr>
              <a:t>-1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79" y="5909310"/>
            <a:ext cx="366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Measure [</a:t>
            </a:r>
            <a:r>
              <a:rPr lang="en-US" sz="2400" dirty="0" err="1" smtClean="0"/>
              <a:t>conc</a:t>
            </a:r>
            <a:r>
              <a:rPr lang="en-US" sz="2400" dirty="0" smtClean="0"/>
              <a:t>] over time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451860" y="612648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78580" y="5901690"/>
            <a:ext cx="224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find rate law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570220" y="6141720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08370" y="5882640"/>
            <a:ext cx="350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calculate rate constant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83579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  <p:bldP spid="21" grpId="0"/>
      <p:bldP spid="22" grpId="0"/>
      <p:bldP spid="14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jBQqXeB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736" y="2009774"/>
            <a:ext cx="2920364" cy="164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u="sng" dirty="0" smtClean="0"/>
              <a:t>Chemical Reactions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758" y="1452562"/>
            <a:ext cx="7767002" cy="6344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800" dirty="0" smtClean="0"/>
              <a:t>Alkali metals react violently with water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712469" y="2290183"/>
            <a:ext cx="43681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2Na + 2H</a:t>
            </a:r>
            <a:r>
              <a:rPr lang="en-US" sz="3200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O  </a:t>
            </a:r>
            <a:r>
              <a:rPr lang="en-US" sz="3200" dirty="0">
                <a:solidFill>
                  <a:srgbClr val="FF0000"/>
                </a:solidFill>
                <a:sym typeface="Symbol" pitchFamily="18" charset="2"/>
              </a:rPr>
              <a:t>  </a:t>
            </a:r>
            <a:r>
              <a:rPr lang="en-US" sz="3200" dirty="0" smtClean="0">
                <a:solidFill>
                  <a:srgbClr val="FF0000"/>
                </a:solidFill>
                <a:sym typeface="Symbol" pitchFamily="18" charset="2"/>
              </a:rPr>
              <a:t>			2NaOH </a:t>
            </a:r>
            <a:r>
              <a:rPr lang="en-US" sz="3200" dirty="0">
                <a:solidFill>
                  <a:srgbClr val="FF0000"/>
                </a:solidFill>
                <a:sym typeface="Symbol" pitchFamily="18" charset="2"/>
              </a:rPr>
              <a:t>+ </a:t>
            </a:r>
            <a:r>
              <a:rPr lang="en-US" sz="3200" dirty="0" smtClean="0">
                <a:solidFill>
                  <a:srgbClr val="FF0000"/>
                </a:solidFill>
                <a:sym typeface="Symbol" pitchFamily="18" charset="2"/>
              </a:rPr>
              <a:t>H</a:t>
            </a:r>
            <a:r>
              <a:rPr lang="en-US" sz="3200" baseline="-25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endParaRPr lang="en-US" sz="3200" baseline="-25000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5830" y="5516226"/>
            <a:ext cx="4288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2H</a:t>
            </a:r>
            <a:r>
              <a:rPr lang="en-US" sz="3200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 + O</a:t>
            </a:r>
            <a:r>
              <a:rPr lang="en-US" sz="3200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  <a:r>
              <a:rPr lang="en-US" sz="3200" dirty="0">
                <a:solidFill>
                  <a:srgbClr val="FF0000"/>
                </a:solidFill>
                <a:sym typeface="Symbol" pitchFamily="18" charset="2"/>
              </a:rPr>
              <a:t>  </a:t>
            </a:r>
            <a:r>
              <a:rPr lang="en-US" sz="3200" dirty="0" smtClean="0">
                <a:solidFill>
                  <a:srgbClr val="FF0000"/>
                </a:solidFill>
                <a:sym typeface="Symbol" pitchFamily="18" charset="2"/>
              </a:rPr>
              <a:t>2H</a:t>
            </a:r>
            <a:r>
              <a:rPr lang="en-US" sz="3200" baseline="-25000" dirty="0" smtClean="0">
                <a:solidFill>
                  <a:srgbClr val="FF0000"/>
                </a:solidFill>
                <a:sym typeface="Symbol" pitchFamily="18" charset="2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sym typeface="Symbol" pitchFamily="18" charset="2"/>
              </a:rPr>
              <a:t>O</a:t>
            </a:r>
            <a:endParaRPr lang="en-US" sz="3200" baseline="-25000" dirty="0">
              <a:solidFill>
                <a:srgbClr val="FF0000"/>
              </a:solidFill>
              <a:sym typeface="Symbol" pitchFamily="18" charset="2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3632836" y="781050"/>
            <a:ext cx="1847851" cy="584200"/>
            <a:chOff x="2303" y="2137"/>
            <a:chExt cx="1164" cy="368"/>
          </a:xfrm>
        </p:grpSpPr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2303" y="2137"/>
              <a:ext cx="11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A          B</a:t>
              </a: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2711" y="2329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pic>
        <p:nvPicPr>
          <p:cNvPr id="1028" name="Picture 4" descr="http://static1.businessinsider.com/image/51a8a927ecad044f1f00000b/npx9yb6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4986" y="4844890"/>
            <a:ext cx="2666354" cy="183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15266" y="3848100"/>
            <a:ext cx="7767002" cy="1284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altLang="en-US" sz="2800" dirty="0" smtClean="0"/>
              <a:t>H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 and O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 do not react under normal conditions, but can react explosively from one spark</a:t>
            </a:r>
          </a:p>
          <a:p>
            <a:pPr>
              <a:defRPr/>
            </a:pPr>
            <a:endParaRPr lang="en-US" altLang="en-US" sz="2800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99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  <p:bldP spid="8196" grpId="0"/>
      <p:bldP spid="8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909" y="5430471"/>
            <a:ext cx="5404338" cy="58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4092" y="50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Determining Rate Laws (with Math)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009407"/>
            <a:ext cx="60769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354" y="1538776"/>
            <a:ext cx="6531794" cy="92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75452" y="272852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latin typeface="Arial" charset="0"/>
              </a:rPr>
              <a:t>rate = </a:t>
            </a:r>
            <a:r>
              <a:rPr lang="en-US" altLang="en-US" sz="2400" i="1" dirty="0" smtClean="0">
                <a:latin typeface="Arial" charset="0"/>
              </a:rPr>
              <a:t>k</a:t>
            </a:r>
            <a:r>
              <a:rPr lang="en-US" altLang="en-US" sz="2400" dirty="0" smtClean="0">
                <a:latin typeface="Arial" charset="0"/>
              </a:rPr>
              <a:t>[NO]</a:t>
            </a:r>
            <a:r>
              <a:rPr lang="en-US" altLang="en-US" sz="2400" i="1" baseline="30000" dirty="0" smtClean="0">
                <a:latin typeface="Arial" charset="0"/>
              </a:rPr>
              <a:t>x</a:t>
            </a:r>
            <a:r>
              <a:rPr lang="en-US" altLang="en-US" sz="2400" dirty="0" smtClean="0">
                <a:latin typeface="Arial" charset="0"/>
              </a:rPr>
              <a:t> [H</a:t>
            </a:r>
            <a:r>
              <a:rPr lang="en-US" altLang="en-US" sz="2400" baseline="-25000" dirty="0" smtClean="0">
                <a:latin typeface="Arial" charset="0"/>
              </a:rPr>
              <a:t>2</a:t>
            </a:r>
            <a:r>
              <a:rPr lang="en-US" altLang="en-US" sz="2400" dirty="0" smtClean="0">
                <a:latin typeface="Arial" charset="0"/>
              </a:rPr>
              <a:t>]</a:t>
            </a:r>
            <a:r>
              <a:rPr lang="en-US" altLang="en-US" sz="2400" i="1" baseline="30000" dirty="0" smtClean="0">
                <a:latin typeface="Arial" charset="0"/>
              </a:rPr>
              <a:t>y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93080" y="3317627"/>
            <a:ext cx="274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Ratio of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2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1570" y="3769813"/>
            <a:ext cx="5591906" cy="7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802923" y="3892061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56031" y="4198327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20308" y="4210050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49970" y="3916973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73007" y="4443048"/>
            <a:ext cx="44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33019" y="4431325"/>
            <a:ext cx="35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47417" y="4436913"/>
            <a:ext cx="50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x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7681911" y="4028021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x = 2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081" y="4909271"/>
            <a:ext cx="274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Ratio of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2 and 3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372708" y="5471982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49263" y="5801694"/>
            <a:ext cx="1289539" cy="1624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49971" y="5801694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49971" y="5508617"/>
            <a:ext cx="117230" cy="150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873008" y="6034692"/>
            <a:ext cx="44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833020" y="6022969"/>
            <a:ext cx="35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95571" y="6005111"/>
            <a:ext cx="50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y</a:t>
            </a:r>
            <a:endParaRPr lang="en-US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7728804" y="5619665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y = 1</a:t>
            </a:r>
            <a:endParaRPr lang="en-US" sz="2800" baseline="30000" dirty="0">
              <a:solidFill>
                <a:srgbClr val="0000FF"/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0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Practice Problem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45831" y="885092"/>
            <a:ext cx="8382000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ct val="120000"/>
              <a:defRPr/>
            </a:pP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following rate data were obtained at 25°C for the reaction.  What </a:t>
            </a:r>
            <a:r>
              <a:rPr lang="en-US" altLang="en-US" sz="2000" kern="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isthe</a:t>
            </a:r>
            <a:r>
              <a:rPr lang="en-US" altLang="en-US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rate-law expression and the specific rate-constant for this reaction?</a:t>
            </a:r>
            <a:endParaRPr lang="en-US" altLang="en-US" sz="2000" baseline="-25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oup 93"/>
          <p:cNvGraphicFramePr>
            <a:graphicFrameLocks noGrp="1"/>
          </p:cNvGraphicFramePr>
          <p:nvPr>
            <p:ph sz="quarter" idx="4294967295"/>
          </p:nvPr>
        </p:nvGraphicFramePr>
        <p:xfrm>
          <a:off x="552132" y="2937463"/>
          <a:ext cx="8058468" cy="2877186"/>
        </p:xfrm>
        <a:graphic>
          <a:graphicData uri="http://schemas.openxmlformats.org/drawingml/2006/table">
            <a:tbl>
              <a:tblPr/>
              <a:tblGrid>
                <a:gridCol w="2171700"/>
                <a:gridCol w="1866900"/>
                <a:gridCol w="1848168"/>
                <a:gridCol w="21717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[A]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[B]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 of formation of C (</a:t>
                      </a:r>
                      <a:r>
                        <a:rPr kumimoji="0" lang="en-US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2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2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00188" y="1688127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2A</a:t>
            </a:r>
            <a:r>
              <a:rPr lang="en-US" sz="3200" baseline="-250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B</a:t>
            </a:r>
            <a:r>
              <a:rPr lang="en-US" sz="3200" baseline="-250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(g)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3C</a:t>
            </a:r>
            <a:r>
              <a:rPr lang="en-US" sz="3200" baseline="-250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(g)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354" y="6342184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Hint: How does a zero order reagent affect the reaction? 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481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3400" y="912106"/>
            <a:ext cx="8001000" cy="142192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l" eaLnBrk="1" hangingPunct="1">
              <a:lnSpc>
                <a:spcPct val="90000"/>
              </a:lnSpc>
              <a:spcBef>
                <a:spcPts val="0"/>
              </a:spcBef>
              <a:buClr>
                <a:srgbClr val="00B050"/>
              </a:buClr>
              <a:buSzPct val="120000"/>
              <a:tabLst>
                <a:tab pos="58738" algn="l"/>
              </a:tabLst>
              <a:defRPr/>
            </a:pP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A chemical reaction between A and B is </a:t>
            </a:r>
            <a:r>
              <a:rPr lang="en-US" altLang="en-US" sz="2400" i="1" u="sng" dirty="0" smtClean="0">
                <a:latin typeface="Arial" pitchFamily="34" charset="0"/>
                <a:cs typeface="Arial" pitchFamily="34" charset="0"/>
              </a:rPr>
              <a:t>first order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with respect to A, </a:t>
            </a:r>
            <a:r>
              <a:rPr lang="en-US" altLang="en-US" sz="2400" i="1" u="sng" dirty="0" smtClean="0">
                <a:latin typeface="Arial" pitchFamily="34" charset="0"/>
                <a:cs typeface="Arial" pitchFamily="34" charset="0"/>
              </a:rPr>
              <a:t>first order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with respect to B, and </a:t>
            </a:r>
            <a:r>
              <a:rPr lang="en-US" altLang="en-US" sz="2400" i="1" u="sng" dirty="0" smtClean="0">
                <a:latin typeface="Arial" pitchFamily="34" charset="0"/>
                <a:cs typeface="Arial" pitchFamily="34" charset="0"/>
              </a:rPr>
              <a:t>second order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overall.  From the information given below, fill in the blanks.</a:t>
            </a:r>
            <a:endParaRPr kumimoji="0" lang="en-US" altLang="en-US" sz="24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Group 51"/>
          <p:cNvGraphicFramePr>
            <a:graphicFrameLocks noGrp="1"/>
          </p:cNvGraphicFramePr>
          <p:nvPr>
            <p:ph sz="quarter" idx="4294967295"/>
          </p:nvPr>
        </p:nvGraphicFramePr>
        <p:xfrm>
          <a:off x="751364" y="2538046"/>
          <a:ext cx="7593647" cy="2667000"/>
        </p:xfrm>
        <a:graphic>
          <a:graphicData uri="http://schemas.openxmlformats.org/drawingml/2006/table">
            <a:tbl>
              <a:tblPr/>
              <a:tblGrid>
                <a:gridCol w="1946592"/>
                <a:gridCol w="1989455"/>
                <a:gridCol w="1828800"/>
                <a:gridCol w="1828800"/>
              </a:tblGrid>
              <a:tr h="10030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[A]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[B]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2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 x 10</a:t>
                      </a:r>
                      <a:r>
                        <a:rPr kumimoji="0" lang="en-US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3.2 x 10</a:t>
                      </a:r>
                      <a:r>
                        <a:rPr kumimoji="0" lang="en-US" sz="2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-2</a:t>
                      </a: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0988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Practice Problem</a:t>
            </a:r>
          </a:p>
        </p:txBody>
      </p:sp>
    </p:spTree>
    <p:extLst>
      <p:ext uri="{BB962C8B-B14F-4D97-AF65-F5344CB8AC3E}">
        <p14:creationId xmlns:p14="http://schemas.microsoft.com/office/powerpoint/2010/main" xmlns="" val="31220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58" y="995716"/>
            <a:ext cx="8464060" cy="334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0988" y="0"/>
            <a:ext cx="8534400" cy="865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Practice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" y="1128486"/>
            <a:ext cx="3653971" cy="8717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52" name="Picture 4" descr="http://treasure.diylol.com/uploads/post/image/217448/resized_y-u-no-meme-generator-kamran-y-u-no-do-chemical-kinetics-0199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884448"/>
            <a:ext cx="2400300" cy="2400300"/>
          </a:xfrm>
          <a:prstGeom prst="rect">
            <a:avLst/>
          </a:prstGeom>
          <a:noFill/>
        </p:spPr>
      </p:pic>
      <p:pic>
        <p:nvPicPr>
          <p:cNvPr id="2054" name="Picture 6" descr="http://www.thenakedscientists.com/forum/index.php?action=dlattach;topic=33673.0;attach=12729;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867367"/>
            <a:ext cx="2628900" cy="2417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3032" y="2047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General Reaction Rate Expression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85800" y="1063176"/>
            <a:ext cx="7772400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a general reaction: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sz="24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endParaRPr lang="en-US" altLang="en-US" sz="24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reaction rate can be expressed as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06598" y="1698174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582659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88925" y="3759870"/>
          <a:ext cx="8626475" cy="1058862"/>
        </p:xfrm>
        <a:graphic>
          <a:graphicData uri="http://schemas.openxmlformats.org/presentationml/2006/ole">
            <p:oleObj spid="_x0000_s189442" name="Equation" r:id="rId3" imgW="93479760" imgH="12588840" progId="Equation.3">
              <p:embed/>
            </p:oleObj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9" name="Rectangle 8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Ch</a:t>
              </a:r>
              <a:r>
                <a:rPr lang="en-US" sz="2400" b="1" dirty="0" smtClean="0"/>
                <a:t> 13.1</a:t>
              </a:r>
            </a:p>
            <a:p>
              <a:r>
                <a:rPr lang="en-US" sz="2400" b="1" dirty="0" smtClean="0"/>
                <a:t>Page 571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16359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Determining Rate Laws (by inspection)</a:t>
            </a:r>
            <a:endParaRPr lang="en-US" sz="4000" u="sng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Tabulate the data.</a:t>
            </a:r>
            <a:endParaRPr 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76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x</a:t>
            </a:r>
            <a:r>
              <a:rPr lang="en-US" altLang="en-US" dirty="0"/>
              <a:t>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y</a:t>
            </a:r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080" y="3892059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Comparing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2</a:t>
            </a:r>
            <a:r>
              <a:rPr lang="en-US" sz="2400" dirty="0" smtClean="0"/>
              <a:t>:	</a:t>
            </a:r>
          </a:p>
          <a:p>
            <a:r>
              <a:rPr lang="en-US" sz="2400" dirty="0" smtClean="0"/>
              <a:t>	 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constant, [ClO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quadruples, rate quadruples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28958" y="4780773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 = 1</a:t>
            </a:r>
            <a:endParaRPr lang="en-US" sz="2800" baseline="30000" dirty="0"/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3307007" y="2689591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307008" y="2900606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61704" y="4771633"/>
            <a:ext cx="189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[ClO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3081" y="5122975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Comparing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3</a:t>
            </a:r>
            <a:r>
              <a:rPr lang="en-US" sz="2400" dirty="0" smtClean="0"/>
              <a:t>:	</a:t>
            </a:r>
          </a:p>
          <a:p>
            <a:r>
              <a:rPr lang="en-US" sz="2400" dirty="0" smtClean="0"/>
              <a:t>	 [ClO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constant, 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doubles, rate doubles 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28959" y="5999966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 = 1</a:t>
            </a:r>
            <a:endParaRPr lang="en-US" sz="2800" baseline="30000" dirty="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061705" y="6002549"/>
            <a:ext cx="1550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[F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]</a:t>
            </a:r>
          </a:p>
        </p:txBody>
      </p:sp>
      <p:grpSp>
        <p:nvGrpSpPr>
          <p:cNvPr id="6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31" name="Rectangle 30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13.2</a:t>
              </a:r>
            </a:p>
            <a:p>
              <a:r>
                <a:rPr lang="en-US" sz="2400" b="1" dirty="0" smtClean="0"/>
                <a:t>Page 573</a:t>
              </a:r>
              <a:endParaRPr lang="en-US" sz="2400" b="1" dirty="0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57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" y="1992075"/>
            <a:ext cx="7215553" cy="5116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052" name="Picture 4" descr="http://treasure.diylol.com/uploads/post/image/217448/resized_y-u-no-meme-generator-kamran-y-u-no-do-chemical-kinetics-0199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884448"/>
            <a:ext cx="2400300" cy="2400300"/>
          </a:xfrm>
          <a:prstGeom prst="rect">
            <a:avLst/>
          </a:prstGeom>
          <a:noFill/>
        </p:spPr>
      </p:pic>
      <p:pic>
        <p:nvPicPr>
          <p:cNvPr id="2054" name="Picture 6" descr="http://www.thenakedscientists.com/forum/index.php?action=dlattach;topic=33673.0;attach=12729;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867367"/>
            <a:ext cx="2628900" cy="2417381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1" name="Rectangle 10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13.3</a:t>
              </a:r>
            </a:p>
            <a:p>
              <a:r>
                <a:rPr lang="en-US" sz="2400" b="1" dirty="0" smtClean="0"/>
                <a:t>Page 577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754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Reactant Concentration and Time</a:t>
            </a:r>
            <a:endParaRPr lang="en-US" sz="4000" u="sng" dirty="0"/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35783" y="1232103"/>
          <a:ext cx="2822332" cy="596704"/>
        </p:xfrm>
        <a:graphic>
          <a:graphicData uri="http://schemas.openxmlformats.org/presentationml/2006/ole">
            <p:oleObj spid="_x0000_s54274" name="Equation" r:id="rId3" imgW="1041120" imgH="2286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6495" y="893750"/>
            <a:ext cx="2352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General </a:t>
            </a:r>
            <a:r>
              <a:rPr lang="en-US" sz="2400" dirty="0" smtClean="0">
                <a:solidFill>
                  <a:srgbClr val="0000FF"/>
                </a:solidFill>
              </a:rPr>
              <a:t>rate law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67507" y="1863972"/>
            <a:ext cx="735036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Relates rate and concentration </a:t>
            </a:r>
            <a:r>
              <a:rPr lang="en-US" sz="2400" i="1" dirty="0" smtClean="0"/>
              <a:t>via</a:t>
            </a:r>
            <a:r>
              <a:rPr lang="en-US" sz="2400" dirty="0" smtClean="0"/>
              <a:t> rate constant.</a:t>
            </a:r>
          </a:p>
          <a:p>
            <a:pPr indent="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Tells you the order of the reaction.</a:t>
            </a:r>
          </a:p>
          <a:p>
            <a:pPr indent="2349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/>
              <a:t>Rate constant is good for comparing different reactions.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125415" y="3549138"/>
            <a:ext cx="6822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Can also be used, with minor modification, to predict concentrations at any time and vice versa!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3653" y="4454829"/>
            <a:ext cx="4049070" cy="229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4220308" y="5005754"/>
            <a:ext cx="1395046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3" name="Rectangle 12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13.3</a:t>
              </a:r>
            </a:p>
            <a:p>
              <a:r>
                <a:rPr lang="en-US" sz="2400" b="1" dirty="0" smtClean="0"/>
                <a:t>Page 577</a:t>
              </a:r>
              <a:endParaRPr lang="en-US" sz="2400" b="1" dirty="0"/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43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First Order Reactions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1127443" y="871249"/>
            <a:ext cx="6822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Rate law can also be used, with minor modification, to predict concentrations at any time and vice versa!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6268" name="Picture 12" descr="http://textflow.mheducation.com/figures/0077386620/cha02680_mn1307_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9173" y="3693046"/>
            <a:ext cx="2521850" cy="2924273"/>
          </a:xfrm>
          <a:prstGeom prst="rect">
            <a:avLst/>
          </a:prstGeom>
          <a:noFill/>
        </p:spPr>
      </p:pic>
      <p:pic>
        <p:nvPicPr>
          <p:cNvPr id="96270" name="Picture 14" descr="http://textflow.mheducation.com/figures/0077386620/cha02680_ueq13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9577" y="5964636"/>
            <a:ext cx="1398459" cy="650768"/>
          </a:xfrm>
          <a:prstGeom prst="rect">
            <a:avLst/>
          </a:prstGeom>
          <a:noFill/>
        </p:spPr>
      </p:pic>
      <p:pic>
        <p:nvPicPr>
          <p:cNvPr id="96272" name="Picture 16" descr="http://textflow.mheducation.com/figures/0077386620/cha02680_ueq136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44" y="6107047"/>
            <a:ext cx="2026006" cy="388712"/>
          </a:xfrm>
          <a:prstGeom prst="rect">
            <a:avLst/>
          </a:prstGeom>
          <a:noFill/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929255" y="1742106"/>
            <a:ext cx="1219200" cy="291967"/>
            <a:chOff x="2501" y="2137"/>
            <a:chExt cx="768" cy="252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501" y="2137"/>
              <a:ext cx="76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A          B</a:t>
              </a: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2723" y="2318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2590894" y="2363094"/>
            <a:ext cx="1625601" cy="747713"/>
            <a:chOff x="612" y="3247"/>
            <a:chExt cx="1024" cy="471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12" y="336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rate = -</a:t>
              </a:r>
            </a:p>
          </p:txBody>
        </p:sp>
        <p:grpSp>
          <p:nvGrpSpPr>
            <p:cNvPr id="17" name="Group 12"/>
            <p:cNvGrpSpPr>
              <a:grpSpLocks/>
            </p:cNvGrpSpPr>
            <p:nvPr/>
          </p:nvGrpSpPr>
          <p:grpSpPr bwMode="auto">
            <a:xfrm>
              <a:off x="1224" y="3247"/>
              <a:ext cx="412" cy="471"/>
              <a:chOff x="2078" y="3333"/>
              <a:chExt cx="412" cy="471"/>
            </a:xfrm>
          </p:grpSpPr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2078" y="3333"/>
                <a:ext cx="4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latin typeface="Symbol" pitchFamily="18" charset="2"/>
                  </a:rPr>
                  <a:t>D</a:t>
                </a:r>
                <a:r>
                  <a:rPr lang="en-US" altLang="en-US" sz="2000" dirty="0"/>
                  <a:t>[A]</a:t>
                </a: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Symbol" pitchFamily="18" charset="2"/>
                  </a:rPr>
                  <a:t>D</a:t>
                </a:r>
                <a:r>
                  <a:rPr lang="en-US" altLang="en-US" sz="2000" i="1"/>
                  <a:t>t</a:t>
                </a:r>
                <a:endParaRPr lang="en-US" altLang="en-US" sz="2000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800829" y="2155374"/>
            <a:ext cx="14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Reaction rate: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17789" y="2545485"/>
            <a:ext cx="14269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[A]</a:t>
            </a:r>
            <a:endParaRPr lang="en-US" alt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901701" y="215848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Rate Law:</a:t>
            </a:r>
            <a:endParaRPr lang="en-US" u="sng" dirty="0">
              <a:solidFill>
                <a:srgbClr val="0000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892453" y="3812449"/>
            <a:ext cx="1749661" cy="747713"/>
            <a:chOff x="3321661" y="3177967"/>
            <a:chExt cx="1749661" cy="747713"/>
          </a:xfrm>
        </p:grpSpPr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3321661" y="3177967"/>
              <a:ext cx="869950" cy="747713"/>
              <a:chOff x="1088" y="3247"/>
              <a:chExt cx="548" cy="471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1088" y="3372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/>
                  <a:t>-</a:t>
                </a:r>
                <a:endParaRPr lang="en-US" altLang="en-US" sz="2000" dirty="0"/>
              </a:p>
            </p:txBody>
          </p:sp>
          <p:grpSp>
            <p:nvGrpSpPr>
              <p:cNvPr id="26" name="Group 12"/>
              <p:cNvGrpSpPr>
                <a:grpSpLocks/>
              </p:cNvGrpSpPr>
              <p:nvPr/>
            </p:nvGrpSpPr>
            <p:grpSpPr bwMode="auto">
              <a:xfrm>
                <a:off x="1224" y="3247"/>
                <a:ext cx="412" cy="471"/>
                <a:chOff x="2078" y="3333"/>
                <a:chExt cx="412" cy="471"/>
              </a:xfrm>
            </p:grpSpPr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78" y="3333"/>
                  <a:ext cx="412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dirty="0">
                      <a:latin typeface="Symbol" pitchFamily="18" charset="2"/>
                    </a:rPr>
                    <a:t>D</a:t>
                  </a:r>
                  <a:r>
                    <a:rPr lang="en-US" altLang="en-US" sz="2000" dirty="0"/>
                    <a:t>[A]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144" y="3552"/>
                  <a:ext cx="26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Symbol" pitchFamily="18" charset="2"/>
                    </a:rPr>
                    <a:t>D</a:t>
                  </a:r>
                  <a:r>
                    <a:rPr lang="en-US" altLang="en-US" sz="2000" i="1"/>
                    <a:t>t</a:t>
                  </a:r>
                  <a:endParaRPr lang="en-US" altLang="en-US" sz="2000"/>
                </a:p>
              </p:txBody>
            </p:sp>
            <p:sp>
              <p:nvSpPr>
                <p:cNvPr id="29" name="Line 11"/>
                <p:cNvSpPr>
                  <a:spLocks noChangeShapeType="1"/>
                </p:cNvSpPr>
                <p:nvPr/>
              </p:nvSpPr>
              <p:spPr bwMode="auto">
                <a:xfrm>
                  <a:off x="2095" y="3592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4155687" y="3397681"/>
              <a:ext cx="9156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 smtClean="0"/>
                <a:t>= </a:t>
              </a:r>
              <a:r>
                <a:rPr lang="en-US" altLang="en-US" sz="2000" i="1" dirty="0"/>
                <a:t>k</a:t>
              </a:r>
              <a:r>
                <a:rPr lang="en-US" altLang="en-US" sz="2000" dirty="0"/>
                <a:t> </a:t>
              </a:r>
              <a:r>
                <a:rPr lang="en-US" altLang="en-US" sz="2000" dirty="0" smtClean="0"/>
                <a:t>[A]</a:t>
              </a:r>
              <a:endParaRPr lang="en-US" altLang="en-US" sz="2000" dirty="0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3694912" y="4711959"/>
            <a:ext cx="0" cy="979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659329" y="6091420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 smtClean="0"/>
              <a:t>or</a:t>
            </a:r>
            <a:endParaRPr lang="en-US" alt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3713576" y="4851920"/>
            <a:ext cx="118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Calculus Happens!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Left Brace 35"/>
          <p:cNvSpPr/>
          <p:nvPr/>
        </p:nvSpPr>
        <p:spPr>
          <a:xfrm>
            <a:off x="4842608" y="3648264"/>
            <a:ext cx="998363" cy="288316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4" grpId="0"/>
      <p:bldP spid="35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altLang="en-US" u="sng" dirty="0"/>
              <a:t>Chemical </a:t>
            </a:r>
            <a:r>
              <a:rPr lang="en-US" altLang="en-US" u="sng" dirty="0" smtClean="0"/>
              <a:t>Kinetics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4135" y="4062412"/>
            <a:ext cx="5611579" cy="2700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altLang="en-US" sz="2800" dirty="0" smtClean="0"/>
              <a:t>Factors to be considered:</a:t>
            </a:r>
          </a:p>
          <a:p>
            <a:pPr lvl="1">
              <a:defRPr/>
            </a:pPr>
            <a:r>
              <a:rPr lang="en-US" altLang="en-US" dirty="0" smtClean="0"/>
              <a:t>Concentrations of the reactants</a:t>
            </a:r>
            <a:endParaRPr lang="en-US" altLang="en-US" dirty="0" smtClean="0">
              <a:solidFill>
                <a:schemeClr val="hlink"/>
              </a:solidFill>
            </a:endParaRPr>
          </a:p>
          <a:p>
            <a:pPr lvl="1">
              <a:defRPr/>
            </a:pPr>
            <a:r>
              <a:rPr lang="en-US" altLang="en-US" dirty="0" smtClean="0"/>
              <a:t>Physical state of the reactants</a:t>
            </a:r>
          </a:p>
          <a:p>
            <a:pPr lvl="1">
              <a:defRPr/>
            </a:pPr>
            <a:r>
              <a:rPr lang="en-US" altLang="en-US" dirty="0" smtClean="0"/>
              <a:t>Temperature</a:t>
            </a:r>
          </a:p>
          <a:p>
            <a:pPr lvl="1">
              <a:defRPr/>
            </a:pPr>
            <a:r>
              <a:rPr lang="en-US" altLang="en-US" dirty="0" smtClean="0"/>
              <a:t>Time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55653" y="2924279"/>
            <a:ext cx="2496661" cy="797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</a:rPr>
              <a:t>Starting a grill. </a:t>
            </a:r>
          </a:p>
        </p:txBody>
      </p:sp>
      <p:pic>
        <p:nvPicPr>
          <p:cNvPr id="4098" name="Picture 2" descr="http://www.bkinzel.de/misc/ghg/gril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712" y="1003882"/>
            <a:ext cx="2560578" cy="19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.howcast.com/thumbnails/324508/start_charcoal_grill_xxx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853" y="1080082"/>
            <a:ext cx="3106797" cy="17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460712" y="3007727"/>
            <a:ext cx="2496661" cy="1092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</a:rPr>
              <a:t>Starting a grill w/ liquid O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altLang="en-US" sz="28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544460" y="4194628"/>
            <a:ext cx="449943" cy="245291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0948" y="4941596"/>
            <a:ext cx="2786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solidFill>
                  <a:prstClr val="black"/>
                </a:solidFill>
              </a:rPr>
              <a:t>All influence the 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rate of a reaction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28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textflow.mheducation.com/figures/0077386620/cha02680_ueq13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699" y="1083107"/>
            <a:ext cx="1398459" cy="650768"/>
          </a:xfrm>
          <a:prstGeom prst="rect">
            <a:avLst/>
          </a:prstGeom>
          <a:noFill/>
        </p:spPr>
      </p:pic>
      <p:pic>
        <p:nvPicPr>
          <p:cNvPr id="5" name="Picture 16" descr="http://textflow.mheducation.com/figures/0077386620/cha02680_ueq13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3866" y="1225518"/>
            <a:ext cx="2026006" cy="388712"/>
          </a:xfrm>
          <a:prstGeom prst="rect">
            <a:avLst/>
          </a:prstGeom>
          <a:noFill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497451" y="1209891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 smtClean="0"/>
              <a:t>or</a:t>
            </a:r>
            <a:endParaRPr lang="en-US" alt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First Order Reactions</a:t>
            </a:r>
            <a:endParaRPr lang="en-US" sz="4000" u="sng" dirty="0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253139" y="2248176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</a:t>
            </a:r>
            <a:r>
              <a:rPr lang="en-US" sz="2000" dirty="0" smtClean="0"/>
              <a:t>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</a:t>
            </a:r>
            <a:r>
              <a:rPr lang="en-US" sz="2000" dirty="0"/>
              <a:t>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2253139" y="2629176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2277093" y="3033503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k</a:t>
            </a:r>
            <a:r>
              <a:rPr lang="en-US" sz="2000" dirty="0" smtClean="0"/>
              <a:t> is </a:t>
            </a:r>
            <a:r>
              <a:rPr lang="en-US" sz="2000" dirty="0"/>
              <a:t>the </a:t>
            </a:r>
            <a:r>
              <a:rPr lang="en-US" sz="2000" dirty="0" smtClean="0"/>
              <a:t>rate constant</a:t>
            </a:r>
            <a:endParaRPr lang="en-US" sz="2000" dirty="0"/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2289533" y="1888949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t </a:t>
            </a:r>
            <a:r>
              <a:rPr lang="en-US" sz="2000" dirty="0" smtClean="0"/>
              <a:t>is time</a:t>
            </a:r>
            <a:endParaRPr lang="en-US" sz="2000" dirty="0"/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3827141"/>
            <a:ext cx="2463281" cy="260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6554" y="3751036"/>
            <a:ext cx="2684786" cy="290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59015" y="3935285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y</a:t>
            </a:r>
            <a:r>
              <a:rPr lang="en-US" sz="2400" dirty="0" smtClean="0"/>
              <a:t>    =  </a:t>
            </a:r>
            <a:r>
              <a:rPr lang="en-US" sz="2400" dirty="0" smtClean="0">
                <a:solidFill>
                  <a:srgbClr val="7030A0"/>
                </a:solidFill>
              </a:rPr>
              <a:t>m</a:t>
            </a:r>
            <a:r>
              <a:rPr lang="en-US" sz="2400" dirty="0" smtClean="0"/>
              <a:t> • </a:t>
            </a:r>
            <a:r>
              <a:rPr lang="en-US" sz="2400" dirty="0" smtClean="0">
                <a:solidFill>
                  <a:srgbClr val="FFC000"/>
                </a:solidFill>
              </a:rPr>
              <a:t>x</a:t>
            </a:r>
            <a:r>
              <a:rPr lang="en-US" sz="2400" dirty="0" smtClean="0"/>
              <a:t> +    b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56987" y="4666183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3333FF"/>
                </a:solidFill>
              </a:rPr>
              <a:t>ln</a:t>
            </a:r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667205" y="5266615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0</a:t>
            </a:r>
            <a:endParaRPr lang="en-US" sz="2000" baseline="-25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8"/>
            <a:ext cx="8807450" cy="56022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The conversion of </a:t>
            </a:r>
            <a:r>
              <a:rPr lang="en-US" dirty="0" err="1">
                <a:latin typeface="+mn-lt"/>
              </a:rPr>
              <a:t>cyclopropane</a:t>
            </a:r>
            <a:r>
              <a:rPr lang="en-US" dirty="0">
                <a:latin typeface="+mn-lt"/>
              </a:rPr>
              <a:t> to propene in the gas phase is a </a:t>
            </a:r>
            <a:r>
              <a:rPr lang="en-US" dirty="0" smtClean="0">
                <a:latin typeface="+mn-lt"/>
              </a:rPr>
              <a:t>first-order reaction with </a:t>
            </a:r>
            <a:r>
              <a:rPr lang="en-US" dirty="0">
                <a:latin typeface="+mn-lt"/>
              </a:rPr>
              <a:t>a rate constant of 6.7 </a:t>
            </a:r>
            <a:r>
              <a:rPr lang="en-US" dirty="0" smtClean="0">
                <a:latin typeface="+mn-lt"/>
              </a:rPr>
              <a:t>× 10</a:t>
            </a:r>
            <a:r>
              <a:rPr lang="en-US" baseline="30000" dirty="0" smtClean="0">
                <a:latin typeface="+mn-lt"/>
              </a:rPr>
              <a:t>−4</a:t>
            </a:r>
            <a:r>
              <a:rPr lang="en-US" dirty="0" smtClean="0">
                <a:latin typeface="+mn-lt"/>
              </a:rPr>
              <a:t> s</a:t>
            </a:r>
            <a:r>
              <a:rPr lang="en-US" baseline="30000" dirty="0" smtClean="0">
                <a:latin typeface="+mn-lt"/>
              </a:rPr>
              <a:t>−1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at </a:t>
            </a:r>
            <a:r>
              <a:rPr lang="en-US" dirty="0" smtClean="0">
                <a:latin typeface="+mn-lt"/>
              </a:rPr>
              <a:t>500°C.</a:t>
            </a:r>
          </a:p>
          <a:p>
            <a:pPr eaLnBrk="1" hangingPunct="1">
              <a:defRPr/>
            </a:pPr>
            <a:endParaRPr lang="en-US" dirty="0">
              <a:latin typeface="+mn-lt"/>
            </a:endParaRPr>
          </a:p>
          <a:p>
            <a:pPr eaLnBrk="1" hangingPunct="1">
              <a:defRPr/>
            </a:pPr>
            <a:endParaRPr lang="en-US" dirty="0" smtClean="0">
              <a:latin typeface="+mn-lt"/>
            </a:endParaRPr>
          </a:p>
          <a:p>
            <a:pPr eaLnBrk="1" hangingPunct="1">
              <a:defRPr/>
            </a:pPr>
            <a:endParaRPr lang="en-US" dirty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>
                <a:latin typeface="+mn-lt"/>
              </a:rPr>
              <a:t>If </a:t>
            </a:r>
            <a:r>
              <a:rPr lang="en-US" dirty="0">
                <a:latin typeface="+mn-lt"/>
              </a:rPr>
              <a:t>the initial concentration of </a:t>
            </a:r>
            <a:r>
              <a:rPr lang="en-US" dirty="0" err="1">
                <a:latin typeface="+mn-lt"/>
              </a:rPr>
              <a:t>cyclopropane</a:t>
            </a:r>
            <a:r>
              <a:rPr lang="en-US" dirty="0">
                <a:latin typeface="+mn-lt"/>
              </a:rPr>
              <a:t> was 0.25 </a:t>
            </a:r>
            <a:r>
              <a:rPr lang="en-US" i="1" dirty="0">
                <a:latin typeface="+mn-lt"/>
              </a:rPr>
              <a:t>M</a:t>
            </a:r>
            <a:r>
              <a:rPr lang="en-US" dirty="0">
                <a:latin typeface="+mn-lt"/>
              </a:rPr>
              <a:t>, what is the </a:t>
            </a:r>
            <a:r>
              <a:rPr lang="en-US" dirty="0" smtClean="0">
                <a:latin typeface="+mn-lt"/>
              </a:rPr>
              <a:t>concentration after </a:t>
            </a:r>
            <a:r>
              <a:rPr lang="en-US" dirty="0">
                <a:latin typeface="+mn-lt"/>
              </a:rPr>
              <a:t>8.8 min? </a:t>
            </a:r>
            <a:endParaRPr lang="en-US" dirty="0" smtClean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 smtClean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>
                <a:latin typeface="+mn-lt"/>
              </a:rPr>
              <a:t>How </a:t>
            </a:r>
            <a:r>
              <a:rPr lang="en-US" dirty="0">
                <a:latin typeface="+mn-lt"/>
              </a:rPr>
              <a:t>long (in minutes) will it take for the concentration </a:t>
            </a:r>
            <a:r>
              <a:rPr lang="en-US" dirty="0" smtClean="0">
                <a:latin typeface="+mn-lt"/>
              </a:rPr>
              <a:t>of </a:t>
            </a:r>
            <a:r>
              <a:rPr lang="en-US" dirty="0" err="1" smtClean="0">
                <a:latin typeface="+mn-lt"/>
              </a:rPr>
              <a:t>cyclopropane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to decrease from 0.25 </a:t>
            </a:r>
            <a:r>
              <a:rPr lang="en-US" i="1" dirty="0">
                <a:latin typeface="+mn-lt"/>
              </a:rPr>
              <a:t>M </a:t>
            </a:r>
            <a:r>
              <a:rPr lang="en-US" dirty="0">
                <a:latin typeface="+mn-lt"/>
              </a:rPr>
              <a:t>to 0.15 </a:t>
            </a:r>
            <a:r>
              <a:rPr lang="en-US" i="1" dirty="0">
                <a:latin typeface="+mn-lt"/>
              </a:rPr>
              <a:t>M</a:t>
            </a:r>
            <a:r>
              <a:rPr lang="en-US" dirty="0">
                <a:latin typeface="+mn-lt"/>
              </a:rPr>
              <a:t>? </a:t>
            </a:r>
            <a:endParaRPr lang="en-US" dirty="0" smtClean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 smtClean="0">
              <a:latin typeface="+mn-lt"/>
            </a:endParaRP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dirty="0" smtClean="0">
                <a:latin typeface="+mn-lt"/>
              </a:rPr>
              <a:t>How </a:t>
            </a:r>
            <a:r>
              <a:rPr lang="en-US" dirty="0">
                <a:latin typeface="+mn-lt"/>
              </a:rPr>
              <a:t>long (in minutes) will </a:t>
            </a:r>
            <a:r>
              <a:rPr lang="en-US" dirty="0" smtClean="0">
                <a:latin typeface="+mn-lt"/>
              </a:rPr>
              <a:t>it take </a:t>
            </a:r>
            <a:r>
              <a:rPr lang="en-US" dirty="0">
                <a:latin typeface="+mn-lt"/>
              </a:rPr>
              <a:t>to convert 74 percent of the starting material?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112" y="1638357"/>
            <a:ext cx="3350151" cy="90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21889" y="3629608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and t. Find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0747" y="4892350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and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. Find t.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0747" y="6145764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and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. Find t.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93193" y="2334463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3333FF"/>
                </a:solidFill>
              </a:rPr>
              <a:t>ln</a:t>
            </a:r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13.4</a:t>
            </a:r>
          </a:p>
        </p:txBody>
      </p:sp>
      <p:sp>
        <p:nvSpPr>
          <p:cNvPr id="32771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9"/>
            <a:ext cx="8807450" cy="71855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b="1" i="1" dirty="0" smtClean="0">
                <a:solidFill>
                  <a:srgbClr val="109769"/>
                </a:solidFill>
                <a:latin typeface="Arial" charset="0"/>
              </a:rPr>
              <a:t>Solution </a:t>
            </a:r>
            <a:r>
              <a:rPr lang="en-US" sz="2000" b="1" i="1" dirty="0" smtClean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(a) </a:t>
            </a:r>
            <a:r>
              <a:rPr lang="en-US" sz="2000" dirty="0" smtClean="0"/>
              <a:t>If the initial concentration of </a:t>
            </a:r>
            <a:r>
              <a:rPr lang="en-US" sz="2000" dirty="0" err="1" smtClean="0"/>
              <a:t>cyclopropane</a:t>
            </a:r>
            <a:r>
              <a:rPr lang="en-US" sz="2000" dirty="0" smtClean="0"/>
              <a:t> was 0.25 </a:t>
            </a:r>
            <a:r>
              <a:rPr lang="en-US" sz="2000" i="1" dirty="0" smtClean="0"/>
              <a:t>M</a:t>
            </a:r>
            <a:r>
              <a:rPr lang="en-US" sz="2000" dirty="0" smtClean="0"/>
              <a:t>, what is the concentration after 8.8 min? (k = 6.7 × 10</a:t>
            </a:r>
            <a:r>
              <a:rPr lang="en-US" sz="2000" baseline="30000" dirty="0" smtClean="0"/>
              <a:t>−4</a:t>
            </a:r>
            <a:r>
              <a:rPr lang="en-US" sz="2000" dirty="0" smtClean="0"/>
              <a:t> s</a:t>
            </a:r>
            <a:r>
              <a:rPr lang="en-US" sz="2000" baseline="30000" dirty="0" smtClean="0"/>
              <a:t>−1</a:t>
            </a:r>
            <a:r>
              <a:rPr lang="en-US" sz="2000" dirty="0" smtClean="0"/>
              <a:t>)</a:t>
            </a: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4125" y="2040049"/>
            <a:ext cx="2789464" cy="58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971" y="2825575"/>
            <a:ext cx="5688434" cy="94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6849" y="3971889"/>
            <a:ext cx="2902420" cy="43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93614" y="1371600"/>
            <a:ext cx="528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Know </a:t>
            </a:r>
            <a:r>
              <a:rPr lang="en-US" sz="2400" i="1" dirty="0" smtClean="0">
                <a:solidFill>
                  <a:srgbClr val="FF0000"/>
                </a:solidFill>
              </a:rPr>
              <a:t>k</a:t>
            </a:r>
            <a:r>
              <a:rPr lang="en-US" sz="2400" dirty="0" smtClean="0">
                <a:solidFill>
                  <a:srgbClr val="FF0000"/>
                </a:solidFill>
              </a:rPr>
              <a:t>. Given [A]</a:t>
            </a:r>
            <a:r>
              <a:rPr lang="en-US" sz="2400" baseline="-250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>
                <a:solidFill>
                  <a:srgbClr val="FF0000"/>
                </a:solidFill>
              </a:rPr>
              <a:t> and t. Find [A]</a:t>
            </a:r>
            <a:r>
              <a:rPr lang="en-US" sz="2400" baseline="-25000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13.4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868100" y="681038"/>
            <a:ext cx="807016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000" dirty="0" smtClean="0">
                <a:latin typeface="Arial" charset="0"/>
              </a:rPr>
              <a:t>(b)</a:t>
            </a:r>
            <a:r>
              <a:rPr lang="en-US" sz="2000" dirty="0" smtClean="0"/>
              <a:t> How long (in minutes) will it take for the concentration of </a:t>
            </a:r>
            <a:r>
              <a:rPr lang="en-US" sz="2000" dirty="0" err="1" smtClean="0"/>
              <a:t>cyclopropane</a:t>
            </a:r>
            <a:r>
              <a:rPr lang="en-US" sz="2000" dirty="0" smtClean="0"/>
              <a:t> to decrease from 0.25 </a:t>
            </a:r>
            <a:r>
              <a:rPr lang="en-US" sz="2000" i="1" dirty="0" smtClean="0"/>
              <a:t>M </a:t>
            </a:r>
            <a:r>
              <a:rPr lang="en-US" sz="2000" dirty="0" smtClean="0"/>
              <a:t>to 0.15 </a:t>
            </a:r>
            <a:r>
              <a:rPr lang="en-US" sz="2000" i="1" dirty="0" smtClean="0"/>
              <a:t>M</a:t>
            </a:r>
            <a:r>
              <a:rPr lang="en-US" sz="2000" dirty="0" smtClean="0"/>
              <a:t>? (k = 6.7 × 10</a:t>
            </a:r>
            <a:r>
              <a:rPr lang="en-US" sz="2000" baseline="30000" dirty="0" smtClean="0"/>
              <a:t>−4</a:t>
            </a:r>
            <a:r>
              <a:rPr lang="en-US" sz="2000" dirty="0" smtClean="0"/>
              <a:t> s</a:t>
            </a:r>
            <a:r>
              <a:rPr lang="en-US" sz="2000" baseline="30000" dirty="0" smtClean="0"/>
              <a:t>−1</a:t>
            </a:r>
            <a:r>
              <a:rPr lang="en-US" sz="2000" dirty="0" smtClean="0"/>
              <a:t>)</a:t>
            </a: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pPr eaLnBrk="1" hangingPunct="1"/>
            <a:endParaRPr lang="en-US" sz="2000" dirty="0" smtClean="0">
              <a:latin typeface="Arial" charset="0"/>
            </a:endParaRPr>
          </a:p>
          <a:p>
            <a:r>
              <a:rPr lang="en-US" sz="2000" dirty="0" smtClean="0">
                <a:latin typeface="Arial" charset="0"/>
              </a:rPr>
              <a:t>(c)</a:t>
            </a:r>
            <a:r>
              <a:rPr lang="en-US" sz="2000" dirty="0" smtClean="0"/>
              <a:t> How long (in minutes) will it take to convert 74 percent of the starting material? (k = 6.7 × 10</a:t>
            </a:r>
            <a:r>
              <a:rPr lang="en-US" sz="2000" baseline="30000" dirty="0" smtClean="0"/>
              <a:t>−4</a:t>
            </a:r>
            <a:r>
              <a:rPr lang="en-US" sz="2000" dirty="0" smtClean="0"/>
              <a:t> s</a:t>
            </a:r>
            <a:r>
              <a:rPr lang="en-US" sz="2000" baseline="30000" dirty="0" smtClean="0"/>
              <a:t>−1</a:t>
            </a:r>
            <a:r>
              <a:rPr lang="en-US" sz="2000" dirty="0" smtClean="0"/>
              <a:t>)</a:t>
            </a:r>
          </a:p>
          <a:p>
            <a:pPr eaLnBrk="1" hangingPunct="1"/>
            <a:endParaRPr lang="en-US" sz="2000" dirty="0" smtClean="0">
              <a:latin typeface="Arial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2394" y="1910705"/>
            <a:ext cx="3811587" cy="18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8255" y="5165384"/>
            <a:ext cx="5399865" cy="149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332170" y="1405266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and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. Find t.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1424" y="4614845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and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. Find t.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14" descr="http://textflow.mheducation.com/figures/0077386620/cha02680_ueq13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0312" y="86364"/>
            <a:ext cx="1398459" cy="650768"/>
          </a:xfrm>
          <a:prstGeom prst="rect">
            <a:avLst/>
          </a:prstGeom>
          <a:noFill/>
        </p:spPr>
      </p:pic>
      <p:pic>
        <p:nvPicPr>
          <p:cNvPr id="9" name="Picture 16" descr="http://textflow.mheducation.com/figures/0077386620/cha02680_ueq13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6479" y="423085"/>
            <a:ext cx="2026006" cy="388712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970064" y="407458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 smtClean="0"/>
              <a:t>or</a:t>
            </a:r>
            <a:endParaRPr lang="en-US" altLang="en-US" sz="1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Determination of </a:t>
            </a:r>
            <a:r>
              <a:rPr lang="en-US" sz="4000" i="1" u="sng" dirty="0" smtClean="0"/>
              <a:t>k</a:t>
            </a:r>
            <a:endParaRPr lang="en-US" sz="4000" i="1" u="sng" dirty="0"/>
          </a:p>
        </p:txBody>
      </p:sp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527" y="1092549"/>
            <a:ext cx="2802964" cy="183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331028" y="1084113"/>
            <a:ext cx="5467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Earlier we found </a:t>
            </a:r>
            <a:r>
              <a:rPr lang="en-US" altLang="en-US" sz="2000" dirty="0" smtClean="0">
                <a:solidFill>
                  <a:srgbClr val="FF0000"/>
                </a:solidFill>
              </a:rPr>
              <a:t>k</a:t>
            </a:r>
            <a:r>
              <a:rPr lang="en-US" altLang="en-US" sz="2000" dirty="0" smtClean="0"/>
              <a:t> by graphing Rate </a:t>
            </a:r>
            <a:r>
              <a:rPr lang="en-US" altLang="en-US" sz="2000" dirty="0" err="1" smtClean="0"/>
              <a:t>vs</a:t>
            </a:r>
            <a:r>
              <a:rPr lang="en-US" altLang="en-US" sz="2000" dirty="0" smtClean="0"/>
              <a:t> [</a:t>
            </a:r>
            <a:r>
              <a:rPr lang="en-US" altLang="en-US" sz="2000" dirty="0" err="1" smtClean="0"/>
              <a:t>conc</a:t>
            </a:r>
            <a:r>
              <a:rPr lang="en-US" altLang="en-US" sz="2000" dirty="0" smtClean="0"/>
              <a:t>]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548188" y="1509779"/>
            <a:ext cx="187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>
                <a:solidFill>
                  <a:srgbClr val="FF0000"/>
                </a:solidFill>
              </a:rPr>
              <a:t>k</a:t>
            </a:r>
            <a:r>
              <a:rPr lang="en-US" altLang="en-US" dirty="0"/>
              <a:t> [Br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343463" y="2029648"/>
            <a:ext cx="54677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But you have to calc rate at each [</a:t>
            </a:r>
            <a:r>
              <a:rPr lang="en-US" altLang="en-US" sz="2000" dirty="0" err="1" smtClean="0"/>
              <a:t>conc</a:t>
            </a:r>
            <a:r>
              <a:rPr lang="en-US" altLang="en-US" sz="2000" dirty="0" smtClean="0"/>
              <a:t>] and then find the slope.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636" y="4023637"/>
            <a:ext cx="3046885" cy="164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030"/>
          <p:cNvGrpSpPr>
            <a:grpSpLocks/>
          </p:cNvGrpSpPr>
          <p:nvPr/>
        </p:nvGrpSpPr>
        <p:grpSpPr bwMode="auto">
          <a:xfrm>
            <a:off x="2709612" y="3301477"/>
            <a:ext cx="3663953" cy="400051"/>
            <a:chOff x="1588" y="96"/>
            <a:chExt cx="2308" cy="252"/>
          </a:xfrm>
        </p:grpSpPr>
        <p:sp>
          <p:nvSpPr>
            <p:cNvPr id="9" name="Text Box 1027"/>
            <p:cNvSpPr txBox="1">
              <a:spLocks noChangeArrowheads="1"/>
            </p:cNvSpPr>
            <p:nvPr/>
          </p:nvSpPr>
          <p:spPr bwMode="auto">
            <a:xfrm>
              <a:off x="1588" y="96"/>
              <a:ext cx="23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2N</a:t>
              </a:r>
              <a:r>
                <a:rPr lang="en-US" sz="2000" baseline="-25000" dirty="0"/>
                <a:t>2</a:t>
              </a:r>
              <a:r>
                <a:rPr lang="en-US" sz="2000" dirty="0"/>
                <a:t>O</a:t>
              </a:r>
              <a:r>
                <a:rPr lang="en-US" sz="2000" baseline="-25000" dirty="0"/>
                <a:t>5</a:t>
              </a:r>
              <a:r>
                <a:rPr lang="en-US" sz="2000" dirty="0"/>
                <a:t>          </a:t>
              </a:r>
              <a:r>
                <a:rPr lang="en-US" sz="2000" dirty="0" smtClean="0"/>
                <a:t>         4NO</a:t>
              </a:r>
              <a:r>
                <a:rPr lang="en-US" sz="2000" baseline="-25000" dirty="0" smtClean="0"/>
                <a:t>2</a:t>
              </a:r>
              <a:r>
                <a:rPr lang="en-US" sz="2000" dirty="0" smtClean="0"/>
                <a:t> </a:t>
              </a:r>
              <a:r>
                <a:rPr lang="en-US" sz="2000" dirty="0"/>
                <a:t>(</a:t>
              </a:r>
              <a:r>
                <a:rPr lang="en-US" sz="2000" i="1" dirty="0"/>
                <a:t>g</a:t>
              </a:r>
              <a:r>
                <a:rPr lang="en-US" sz="2000" dirty="0"/>
                <a:t>) + O</a:t>
              </a:r>
              <a:r>
                <a:rPr lang="en-US" sz="2000" baseline="-25000" dirty="0"/>
                <a:t>2</a:t>
              </a:r>
              <a:r>
                <a:rPr lang="en-US" sz="2000" dirty="0"/>
                <a:t> (</a:t>
              </a:r>
              <a:r>
                <a:rPr lang="en-US" sz="2000" i="1" dirty="0"/>
                <a:t>g</a:t>
              </a:r>
              <a:r>
                <a:rPr lang="en-US" sz="2000" dirty="0"/>
                <a:t>)</a:t>
              </a:r>
            </a:p>
          </p:txBody>
        </p:sp>
        <p:sp>
          <p:nvSpPr>
            <p:cNvPr id="10" name="Line 1029"/>
            <p:cNvSpPr>
              <a:spLocks noChangeShapeType="1"/>
            </p:cNvSpPr>
            <p:nvPr/>
          </p:nvSpPr>
          <p:spPr bwMode="auto">
            <a:xfrm>
              <a:off x="2208" y="232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00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0" y="311643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-173603" y="6281690"/>
            <a:ext cx="40899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 smtClean="0"/>
              <a:t>Measure concentration with time.</a:t>
            </a:r>
          </a:p>
        </p:txBody>
      </p:sp>
      <p:pic>
        <p:nvPicPr>
          <p:cNvPr id="14" name="Picture 1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3174" y="3932523"/>
            <a:ext cx="2912901" cy="20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049615" y="3935285"/>
            <a:ext cx="236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</a:rPr>
              <a:t>y</a:t>
            </a:r>
            <a:r>
              <a:rPr lang="en-US" sz="2000" dirty="0" smtClean="0"/>
              <a:t>    =  </a:t>
            </a:r>
            <a:r>
              <a:rPr lang="en-US" sz="2000" dirty="0" smtClean="0">
                <a:solidFill>
                  <a:srgbClr val="7030A0"/>
                </a:solidFill>
              </a:rPr>
              <a:t>m</a:t>
            </a:r>
            <a:r>
              <a:rPr lang="en-US" sz="2000" dirty="0" smtClean="0"/>
              <a:t> • </a:t>
            </a:r>
            <a:r>
              <a:rPr lang="en-US" sz="2000" dirty="0" smtClean="0">
                <a:solidFill>
                  <a:srgbClr val="FFC000"/>
                </a:solidFill>
              </a:rPr>
              <a:t>x</a:t>
            </a:r>
            <a:r>
              <a:rPr lang="en-US" sz="2000" dirty="0" smtClean="0"/>
              <a:t> +    b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76162" y="4409008"/>
            <a:ext cx="2836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3333FF"/>
                </a:solidFill>
              </a:rPr>
              <a:t>ln</a:t>
            </a:r>
            <a:r>
              <a:rPr lang="en-US" sz="2000" dirty="0" smtClean="0">
                <a:solidFill>
                  <a:srgbClr val="3333FF"/>
                </a:solidFill>
              </a:rPr>
              <a:t>[A]</a:t>
            </a:r>
            <a:r>
              <a:rPr lang="en-US" sz="2000" baseline="-25000" dirty="0" smtClean="0">
                <a:solidFill>
                  <a:srgbClr val="3333FF"/>
                </a:solidFill>
              </a:rPr>
              <a:t>t</a:t>
            </a:r>
            <a:r>
              <a:rPr lang="en-US" sz="2000" dirty="0" smtClean="0"/>
              <a:t> = </a:t>
            </a:r>
            <a:r>
              <a:rPr lang="en-US" sz="2000" dirty="0" smtClean="0">
                <a:solidFill>
                  <a:srgbClr val="7030A0"/>
                </a:solidFill>
              </a:rPr>
              <a:t>-k</a:t>
            </a:r>
            <a:r>
              <a:rPr lang="en-US" sz="2000" dirty="0" smtClean="0"/>
              <a:t>  • </a:t>
            </a:r>
            <a:r>
              <a:rPr lang="en-US" sz="2000" dirty="0" smtClean="0">
                <a:solidFill>
                  <a:srgbClr val="FFC000"/>
                </a:solidFill>
              </a:rPr>
              <a:t>t</a:t>
            </a:r>
            <a:r>
              <a:rPr lang="en-US" sz="2000" dirty="0" smtClean="0"/>
              <a:t> + </a:t>
            </a:r>
            <a:r>
              <a:rPr lang="en-US" sz="2000" dirty="0" err="1" smtClean="0"/>
              <a:t>ln</a:t>
            </a:r>
            <a:r>
              <a:rPr lang="en-US" sz="2000" dirty="0" smtClean="0"/>
              <a:t>[A]</a:t>
            </a:r>
            <a:r>
              <a:rPr lang="en-US" sz="2000" baseline="-25000" dirty="0" smtClean="0"/>
              <a:t>0</a:t>
            </a:r>
            <a:endParaRPr lang="en-US" sz="2000" dirty="0"/>
          </a:p>
        </p:txBody>
      </p:sp>
      <p:pic>
        <p:nvPicPr>
          <p:cNvPr id="17" name="Picture 10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900" y="4841874"/>
            <a:ext cx="148481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4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4276" y="5518151"/>
            <a:ext cx="933450" cy="31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8500" y="5867400"/>
            <a:ext cx="1838325" cy="3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470787" y="6274070"/>
            <a:ext cx="1644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 smtClean="0"/>
              <a:t>Graph date.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966337" y="6277094"/>
            <a:ext cx="1644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 smtClean="0"/>
              <a:t>Math.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2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92321"/>
            <a:ext cx="2817064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Order Half-life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00" y="974983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y</a:t>
            </a:r>
            <a:r>
              <a:rPr lang="en-US" sz="2400" dirty="0" smtClean="0"/>
              <a:t>    =  </a:t>
            </a:r>
            <a:r>
              <a:rPr lang="en-US" sz="2400" dirty="0" smtClean="0">
                <a:solidFill>
                  <a:srgbClr val="7030A0"/>
                </a:solidFill>
              </a:rPr>
              <a:t>m</a:t>
            </a:r>
            <a:r>
              <a:rPr lang="en-US" sz="2400" dirty="0" smtClean="0"/>
              <a:t> • </a:t>
            </a:r>
            <a:r>
              <a:rPr lang="en-US" sz="2400" dirty="0" smtClean="0">
                <a:solidFill>
                  <a:srgbClr val="FFC000"/>
                </a:solidFill>
              </a:rPr>
              <a:t>x</a:t>
            </a:r>
            <a:r>
              <a:rPr lang="en-US" sz="2400" dirty="0" smtClean="0"/>
              <a:t> +    b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84172" y="1621902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3333FF"/>
                </a:solidFill>
              </a:rPr>
              <a:t>ln</a:t>
            </a:r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64209" y="2359025"/>
            <a:ext cx="1987419" cy="853549"/>
            <a:chOff x="4254762" y="2987287"/>
            <a:chExt cx="1987419" cy="853549"/>
          </a:xfrm>
        </p:grpSpPr>
        <p:sp>
          <p:nvSpPr>
            <p:cNvPr id="12" name="TextBox 11"/>
            <p:cNvSpPr txBox="1"/>
            <p:nvPr/>
          </p:nvSpPr>
          <p:spPr>
            <a:xfrm>
              <a:off x="4267202" y="2987287"/>
              <a:ext cx="873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3333FF"/>
                  </a:solidFill>
                </a:rPr>
                <a:t>ln</a:t>
              </a:r>
              <a:r>
                <a:rPr lang="en-US" sz="2400" dirty="0" smtClean="0">
                  <a:solidFill>
                    <a:srgbClr val="3333FF"/>
                  </a:solidFill>
                </a:rPr>
                <a:t>[A]</a:t>
              </a:r>
              <a:r>
                <a:rPr lang="en-US" sz="2400" baseline="-25000" dirty="0" smtClean="0">
                  <a:solidFill>
                    <a:srgbClr val="3333FF"/>
                  </a:solidFill>
                </a:rPr>
                <a:t>t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6533" y="3379171"/>
              <a:ext cx="920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ln</a:t>
              </a:r>
              <a:r>
                <a:rPr lang="en-US" sz="2400" dirty="0" smtClean="0"/>
                <a:t>[A]</a:t>
              </a:r>
              <a:r>
                <a:rPr lang="en-US" sz="2400" baseline="-25000" dirty="0" smtClean="0"/>
                <a:t>0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28729" y="3167678"/>
              <a:ext cx="1113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= </a:t>
              </a:r>
              <a:r>
                <a:rPr lang="en-US" sz="2400" dirty="0" smtClean="0">
                  <a:solidFill>
                    <a:srgbClr val="7030A0"/>
                  </a:solidFill>
                </a:rPr>
                <a:t>-k</a:t>
              </a:r>
              <a:r>
                <a:rPr lang="en-US" sz="2400" dirty="0" smtClean="0"/>
                <a:t> • </a:t>
              </a:r>
              <a:r>
                <a:rPr lang="en-US" sz="2400" dirty="0" smtClean="0">
                  <a:solidFill>
                    <a:srgbClr val="FFC000"/>
                  </a:solidFill>
                </a:rPr>
                <a:t>t</a:t>
              </a:r>
              <a:endParaRPr lang="en-US" sz="24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254762" y="3433663"/>
              <a:ext cx="82109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04850" y="3597135"/>
            <a:ext cx="7677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 smtClean="0">
                <a:solidFill>
                  <a:srgbClr val="FF0000"/>
                </a:solidFill>
              </a:rPr>
              <a:t>Half-life</a:t>
            </a:r>
            <a:r>
              <a:rPr lang="en-US" sz="2000" b="1" dirty="0" smtClean="0">
                <a:solidFill>
                  <a:srgbClr val="FF0000"/>
                </a:solidFill>
              </a:rPr>
              <a:t> (</a:t>
            </a:r>
            <a:r>
              <a:rPr lang="en-US" sz="2000" b="1" i="1" dirty="0" smtClean="0">
                <a:solidFill>
                  <a:srgbClr val="FF0000"/>
                </a:solidFill>
              </a:rPr>
              <a:t>t</a:t>
            </a:r>
            <a:r>
              <a:rPr lang="en-US" sz="2000" b="1" baseline="-25000" dirty="0" smtClean="0">
                <a:solidFill>
                  <a:srgbClr val="FF0000"/>
                </a:solidFill>
                <a:cs typeface="Arial" charset="0"/>
              </a:rPr>
              <a:t>½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)</a:t>
            </a:r>
            <a:r>
              <a:rPr lang="en-US" sz="2000" dirty="0" smtClean="0">
                <a:cs typeface="Arial" charset="0"/>
              </a:rPr>
              <a:t>-the </a:t>
            </a:r>
            <a:r>
              <a:rPr lang="en-US" sz="2000" dirty="0">
                <a:cs typeface="Arial" charset="0"/>
              </a:rPr>
              <a:t>time required for the concentration of a reactant to decrease to half of its initial concentration.</a:t>
            </a:r>
            <a:endParaRPr lang="en-US" sz="20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300085" y="4349618"/>
            <a:ext cx="2476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t</a:t>
            </a:r>
            <a:r>
              <a:rPr lang="en-US" i="1" baseline="-25000" dirty="0">
                <a:cs typeface="Arial" charset="0"/>
              </a:rPr>
              <a:t>½</a:t>
            </a:r>
            <a:r>
              <a:rPr lang="en-US" dirty="0"/>
              <a:t> = </a:t>
            </a:r>
            <a:r>
              <a:rPr lang="en-US" i="1" dirty="0"/>
              <a:t>t</a:t>
            </a:r>
            <a:r>
              <a:rPr lang="en-US" dirty="0"/>
              <a:t>  when [</a:t>
            </a:r>
            <a:r>
              <a:rPr lang="en-US" dirty="0" smtClean="0"/>
              <a:t>A]</a:t>
            </a:r>
            <a:r>
              <a:rPr lang="en-US" baseline="-25000" dirty="0" smtClean="0"/>
              <a:t>t</a:t>
            </a:r>
            <a:r>
              <a:rPr lang="en-US" dirty="0" smtClean="0"/>
              <a:t> </a:t>
            </a:r>
            <a:r>
              <a:rPr lang="en-US" dirty="0"/>
              <a:t>= [A]</a:t>
            </a:r>
            <a:r>
              <a:rPr lang="en-US" baseline="-25000" dirty="0"/>
              <a:t>0</a:t>
            </a:r>
            <a:r>
              <a:rPr lang="en-US" dirty="0"/>
              <a:t>/2</a:t>
            </a:r>
            <a:endParaRPr lang="en-US" i="1" dirty="0"/>
          </a:p>
        </p:txBody>
      </p: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1283799" y="4887644"/>
            <a:ext cx="1614487" cy="1266825"/>
            <a:chOff x="1464" y="1967"/>
            <a:chExt cx="1017" cy="798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1614" y="2075"/>
              <a:ext cx="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ln</a:t>
              </a: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1971" y="1967"/>
              <a:ext cx="4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900" y="2231"/>
              <a:ext cx="5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r>
                <a:rPr lang="en-US" dirty="0"/>
                <a:t>/2</a:t>
              </a:r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1906" y="2219"/>
              <a:ext cx="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1672" y="2477"/>
              <a:ext cx="7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1968" y="2477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/>
                <a:t>k</a:t>
              </a: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1464" y="2360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</p:grp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958397" y="550893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/>
              <a:t>t</a:t>
            </a:r>
            <a:r>
              <a:rPr lang="en-US" baseline="-25000" dirty="0">
                <a:cs typeface="Arial" charset="0"/>
              </a:rPr>
              <a:t>½</a:t>
            </a:r>
            <a:endParaRPr lang="en-US" i="1" baseline="-25000" dirty="0"/>
          </a:p>
        </p:txBody>
      </p:sp>
      <p:grpSp>
        <p:nvGrpSpPr>
          <p:cNvPr id="30" name="Group 23"/>
          <p:cNvGrpSpPr>
            <a:grpSpLocks/>
          </p:cNvGrpSpPr>
          <p:nvPr/>
        </p:nvGrpSpPr>
        <p:grpSpPr bwMode="auto">
          <a:xfrm>
            <a:off x="2874440" y="5327537"/>
            <a:ext cx="992188" cy="809625"/>
            <a:chOff x="2513" y="2297"/>
            <a:chExt cx="625" cy="510"/>
          </a:xfrm>
        </p:grpSpPr>
        <p:grpSp>
          <p:nvGrpSpPr>
            <p:cNvPr id="31" name="Group 22"/>
            <p:cNvGrpSpPr>
              <a:grpSpLocks/>
            </p:cNvGrpSpPr>
            <p:nvPr/>
          </p:nvGrpSpPr>
          <p:grpSpPr bwMode="auto">
            <a:xfrm>
              <a:off x="2706" y="2297"/>
              <a:ext cx="432" cy="510"/>
              <a:chOff x="3128" y="3282"/>
              <a:chExt cx="432" cy="510"/>
            </a:xfrm>
          </p:grpSpPr>
          <p:sp>
            <p:nvSpPr>
              <p:cNvPr id="33" name="Text Box 18"/>
              <p:cNvSpPr txBox="1">
                <a:spLocks noChangeArrowheads="1"/>
              </p:cNvSpPr>
              <p:nvPr/>
            </p:nvSpPr>
            <p:spPr bwMode="auto">
              <a:xfrm>
                <a:off x="3134" y="3282"/>
                <a:ext cx="42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 err="1"/>
                  <a:t>ln</a:t>
                </a:r>
                <a:r>
                  <a:rPr lang="en-US" dirty="0"/>
                  <a:t> 2</a:t>
                </a:r>
              </a:p>
            </p:txBody>
          </p:sp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190" y="3504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/>
                  <a:t>k</a:t>
                </a:r>
              </a:p>
            </p:txBody>
          </p:sp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>
                <a:off x="3128" y="3517"/>
                <a:ext cx="3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2513" y="2413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36" name="Group 30"/>
          <p:cNvGrpSpPr>
            <a:grpSpLocks/>
          </p:cNvGrpSpPr>
          <p:nvPr/>
        </p:nvGrpSpPr>
        <p:grpSpPr bwMode="auto">
          <a:xfrm>
            <a:off x="3712954" y="5374968"/>
            <a:ext cx="1282700" cy="771525"/>
            <a:chOff x="3147" y="2321"/>
            <a:chExt cx="808" cy="486"/>
          </a:xfrm>
        </p:grpSpPr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3358" y="2321"/>
              <a:ext cx="5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0.693</a:t>
              </a:r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3491" y="2519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k</a:t>
              </a:r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3336" y="2532"/>
              <a:ext cx="52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 Box 29"/>
            <p:cNvSpPr txBox="1">
              <a:spLocks noChangeArrowheads="1"/>
            </p:cNvSpPr>
            <p:nvPr/>
          </p:nvSpPr>
          <p:spPr bwMode="auto">
            <a:xfrm>
              <a:off x="3147" y="240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=</a:t>
              </a:r>
            </a:p>
          </p:txBody>
        </p:sp>
      </p:grpSp>
      <p:sp>
        <p:nvSpPr>
          <p:cNvPr id="41" name="Line 31"/>
          <p:cNvSpPr>
            <a:spLocks noChangeShapeType="1"/>
          </p:cNvSpPr>
          <p:nvPr/>
        </p:nvSpPr>
        <p:spPr bwMode="auto">
          <a:xfrm flipH="1">
            <a:off x="2110304" y="4937438"/>
            <a:ext cx="457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32"/>
          <p:cNvSpPr>
            <a:spLocks noChangeShapeType="1"/>
          </p:cNvSpPr>
          <p:nvPr/>
        </p:nvSpPr>
        <p:spPr bwMode="auto">
          <a:xfrm flipH="1">
            <a:off x="2025549" y="5342021"/>
            <a:ext cx="457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784982" y="5178477"/>
            <a:ext cx="1670180" cy="812508"/>
            <a:chOff x="6130211" y="5299787"/>
            <a:chExt cx="1670180" cy="812508"/>
          </a:xfrm>
        </p:grpSpPr>
        <p:sp>
          <p:nvSpPr>
            <p:cNvPr id="51" name="Rectangle 50"/>
            <p:cNvSpPr/>
            <p:nvPr/>
          </p:nvSpPr>
          <p:spPr>
            <a:xfrm>
              <a:off x="6130211" y="5299787"/>
              <a:ext cx="1670180" cy="774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167961" y="5340770"/>
              <a:ext cx="1560463" cy="771525"/>
              <a:chOff x="6167961" y="5340770"/>
              <a:chExt cx="1560463" cy="771525"/>
            </a:xfrm>
          </p:grpSpPr>
          <p:grpSp>
            <p:nvGrpSpPr>
              <p:cNvPr id="44" name="Group 30"/>
              <p:cNvGrpSpPr>
                <a:grpSpLocks/>
              </p:cNvGrpSpPr>
              <p:nvPr/>
            </p:nvGrpSpPr>
            <p:grpSpPr bwMode="auto">
              <a:xfrm>
                <a:off x="6445724" y="5340770"/>
                <a:ext cx="1282700" cy="771525"/>
                <a:chOff x="3147" y="2321"/>
                <a:chExt cx="808" cy="486"/>
              </a:xfrm>
            </p:grpSpPr>
            <p:sp>
              <p:nvSpPr>
                <p:cNvPr id="4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58" y="2321"/>
                  <a:ext cx="59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0.693</a:t>
                  </a:r>
                </a:p>
              </p:txBody>
            </p:sp>
            <p:sp>
              <p:nvSpPr>
                <p:cNvPr id="4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91" y="2519"/>
                  <a:ext cx="2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/>
                    <a:t>k</a:t>
                  </a:r>
                </a:p>
              </p:txBody>
            </p:sp>
            <p:sp>
              <p:nvSpPr>
                <p:cNvPr id="47" name="Line 28"/>
                <p:cNvSpPr>
                  <a:spLocks noChangeShapeType="1"/>
                </p:cNvSpPr>
                <p:nvPr/>
              </p:nvSpPr>
              <p:spPr bwMode="auto">
                <a:xfrm>
                  <a:off x="3336" y="2532"/>
                  <a:ext cx="52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147" y="2402"/>
                  <a:ext cx="22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=</a:t>
                  </a:r>
                </a:p>
              </p:txBody>
            </p:sp>
          </p:grpSp>
          <p:sp>
            <p:nvSpPr>
              <p:cNvPr id="49" name="Text Box 17"/>
              <p:cNvSpPr txBox="1">
                <a:spLocks noChangeArrowheads="1"/>
              </p:cNvSpPr>
              <p:nvPr/>
            </p:nvSpPr>
            <p:spPr bwMode="auto">
              <a:xfrm>
                <a:off x="6167961" y="5446750"/>
                <a:ext cx="438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baseline="-25000" dirty="0">
                    <a:cs typeface="Arial" charset="0"/>
                  </a:rPr>
                  <a:t>½</a:t>
                </a:r>
                <a:endParaRPr lang="en-US" i="1" baseline="-25000" dirty="0"/>
              </a:p>
            </p:txBody>
          </p:sp>
        </p:grpSp>
      </p:grpSp>
      <p:grpSp>
        <p:nvGrpSpPr>
          <p:cNvPr id="53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54" name="Rectangle 53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13.3</a:t>
              </a:r>
            </a:p>
            <a:p>
              <a:r>
                <a:rPr lang="en-US" sz="2400" b="1" dirty="0" smtClean="0"/>
                <a:t>Page 582</a:t>
              </a:r>
              <a:endParaRPr lang="en-US" sz="2400" b="1" dirty="0"/>
            </a:p>
          </p:txBody>
        </p:sp>
      </p:grp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41" grpId="0" animBg="1"/>
      <p:bldP spid="4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E1FF1-D276-4683-95F3-A8E4BC4D2A30}" type="slidenum">
              <a:rPr lang="en-US"/>
              <a:pPr>
                <a:defRPr/>
              </a:pPr>
              <a:t>46</a:t>
            </a:fld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0" y="2284467"/>
            <a:ext cx="1524000" cy="838200"/>
            <a:chOff x="3408" y="1104"/>
            <a:chExt cx="960" cy="528"/>
          </a:xfrm>
        </p:grpSpPr>
        <p:sp>
          <p:nvSpPr>
            <p:cNvPr id="40978" name="Text Box 7"/>
            <p:cNvSpPr txBox="1">
              <a:spLocks noChangeArrowheads="1"/>
            </p:cNvSpPr>
            <p:nvPr/>
          </p:nvSpPr>
          <p:spPr bwMode="auto">
            <a:xfrm>
              <a:off x="3408" y="1104"/>
              <a:ext cx="96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# of 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/>
                <a:t>half-lives</a:t>
              </a:r>
            </a:p>
          </p:txBody>
        </p:sp>
        <p:sp>
          <p:nvSpPr>
            <p:cNvPr id="40979" name="Line 9"/>
            <p:cNvSpPr>
              <a:spLocks noChangeShapeType="1"/>
            </p:cNvSpPr>
            <p:nvPr/>
          </p:nvSpPr>
          <p:spPr bwMode="auto">
            <a:xfrm>
              <a:off x="3504" y="1632"/>
              <a:ext cx="7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427913" y="2665467"/>
            <a:ext cx="1639887" cy="457200"/>
            <a:chOff x="4512" y="1200"/>
            <a:chExt cx="1033" cy="288"/>
          </a:xfrm>
        </p:grpSpPr>
        <p:sp>
          <p:nvSpPr>
            <p:cNvPr id="40976" name="Text Box 8"/>
            <p:cNvSpPr txBox="1">
              <a:spLocks noChangeArrowheads="1"/>
            </p:cNvSpPr>
            <p:nvPr/>
          </p:nvSpPr>
          <p:spPr bwMode="auto">
            <a:xfrm>
              <a:off x="4512" y="1200"/>
              <a:ext cx="10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[A] = [A]</a:t>
              </a:r>
              <a:r>
                <a:rPr lang="en-US" baseline="-25000"/>
                <a:t>0</a:t>
              </a:r>
              <a:r>
                <a:rPr lang="en-US"/>
                <a:t>/</a:t>
              </a:r>
              <a:r>
                <a:rPr lang="en-US" i="1"/>
                <a:t>n</a:t>
              </a:r>
              <a:endParaRPr lang="en-US"/>
            </a:p>
          </p:txBody>
        </p:sp>
        <p:sp>
          <p:nvSpPr>
            <p:cNvPr id="40977" name="Line 10"/>
            <p:cNvSpPr>
              <a:spLocks noChangeShapeType="1"/>
            </p:cNvSpPr>
            <p:nvPr/>
          </p:nvSpPr>
          <p:spPr bwMode="auto">
            <a:xfrm>
              <a:off x="4572" y="1488"/>
              <a:ext cx="9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6705600" y="3122667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6681788" y="381005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6681788" y="445775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681788" y="521975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8070850" y="312425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8070850" y="381005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8070850" y="445775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8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7985125" y="521975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16</a:t>
            </a:r>
          </a:p>
        </p:txBody>
      </p:sp>
      <p:pic>
        <p:nvPicPr>
          <p:cNvPr id="1948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456" y="1195893"/>
            <a:ext cx="5883275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Order Half-life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718046" y="1138315"/>
            <a:ext cx="1670180" cy="812508"/>
            <a:chOff x="6130211" y="5299787"/>
            <a:chExt cx="1670180" cy="812508"/>
          </a:xfrm>
        </p:grpSpPr>
        <p:sp>
          <p:nvSpPr>
            <p:cNvPr id="25" name="Rectangle 24"/>
            <p:cNvSpPr/>
            <p:nvPr/>
          </p:nvSpPr>
          <p:spPr>
            <a:xfrm>
              <a:off x="6130211" y="5299787"/>
              <a:ext cx="1670180" cy="774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49"/>
            <p:cNvGrpSpPr/>
            <p:nvPr/>
          </p:nvGrpSpPr>
          <p:grpSpPr>
            <a:xfrm>
              <a:off x="6167961" y="5340770"/>
              <a:ext cx="1560463" cy="771525"/>
              <a:chOff x="6167961" y="5340770"/>
              <a:chExt cx="1560463" cy="771525"/>
            </a:xfrm>
          </p:grpSpPr>
          <p:grpSp>
            <p:nvGrpSpPr>
              <p:cNvPr id="27" name="Group 30"/>
              <p:cNvGrpSpPr>
                <a:grpSpLocks/>
              </p:cNvGrpSpPr>
              <p:nvPr/>
            </p:nvGrpSpPr>
            <p:grpSpPr bwMode="auto">
              <a:xfrm>
                <a:off x="6445724" y="5340770"/>
                <a:ext cx="1282700" cy="771525"/>
                <a:chOff x="3147" y="2321"/>
                <a:chExt cx="808" cy="486"/>
              </a:xfrm>
            </p:grpSpPr>
            <p:sp>
              <p:nvSpPr>
                <p:cNvPr id="2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58" y="2321"/>
                  <a:ext cx="59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0.693</a:t>
                  </a:r>
                </a:p>
              </p:txBody>
            </p:sp>
            <p:sp>
              <p:nvSpPr>
                <p:cNvPr id="3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91" y="2519"/>
                  <a:ext cx="2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/>
                    <a:t>k</a:t>
                  </a:r>
                </a:p>
              </p:txBody>
            </p:sp>
            <p:sp>
              <p:nvSpPr>
                <p:cNvPr id="31" name="Line 28"/>
                <p:cNvSpPr>
                  <a:spLocks noChangeShapeType="1"/>
                </p:cNvSpPr>
                <p:nvPr/>
              </p:nvSpPr>
              <p:spPr bwMode="auto">
                <a:xfrm>
                  <a:off x="3336" y="2532"/>
                  <a:ext cx="52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147" y="2402"/>
                  <a:ext cx="22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=</a:t>
                  </a:r>
                </a:p>
              </p:txBody>
            </p:sp>
          </p:grpSp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>
                <a:off x="6167961" y="5446750"/>
                <a:ext cx="438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baseline="-25000" dirty="0">
                    <a:cs typeface="Arial" charset="0"/>
                  </a:rPr>
                  <a:t>½</a:t>
                </a:r>
                <a:endParaRPr lang="en-US" i="1" baseline="-25000" dirty="0"/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1324920" y="6260842"/>
            <a:ext cx="641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First order half-life is concentration independent!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9" grpId="0"/>
      <p:bldP spid="19470" grpId="0"/>
      <p:bldP spid="19471" grpId="0"/>
      <p:bldP spid="19472" grpId="0"/>
      <p:bldP spid="19473" grpId="0"/>
      <p:bldP spid="19474" grpId="0"/>
      <p:bldP spid="19475" grpId="0"/>
      <p:bldP spid="19476" grpId="0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973138"/>
            <a:ext cx="8510588" cy="7318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dirty="0"/>
              <a:t>Many </a:t>
            </a:r>
            <a:r>
              <a:rPr lang="en-US" sz="2800" dirty="0">
                <a:solidFill>
                  <a:srgbClr val="F20000"/>
                </a:solidFill>
              </a:rPr>
              <a:t>radioactive decay</a:t>
            </a:r>
            <a:r>
              <a:rPr lang="en-US" sz="2800" dirty="0"/>
              <a:t> processes are first order…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292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Radioactive decay as 1</a:t>
            </a:r>
            <a:r>
              <a:rPr lang="en-US" sz="4000" u="sng" baseline="30000" dirty="0"/>
              <a:t>st</a:t>
            </a:r>
            <a:r>
              <a:rPr lang="en-US" sz="4000" u="sng" dirty="0"/>
              <a:t> order </a:t>
            </a:r>
            <a:r>
              <a:rPr lang="en-US" sz="4000" u="sng" dirty="0" err="1"/>
              <a:t>rxns</a:t>
            </a:r>
            <a:endParaRPr lang="en-US" sz="4000" u="sng" dirty="0"/>
          </a:p>
        </p:txBody>
      </p:sp>
      <p:graphicFrame>
        <p:nvGraphicFramePr>
          <p:cNvPr id="325636" name="Object 4"/>
          <p:cNvGraphicFramePr>
            <a:graphicFrameLocks noChangeAspect="1"/>
          </p:cNvGraphicFramePr>
          <p:nvPr/>
        </p:nvGraphicFramePr>
        <p:xfrm>
          <a:off x="773430" y="2771775"/>
          <a:ext cx="4191000" cy="674688"/>
        </p:xfrm>
        <a:graphic>
          <a:graphicData uri="http://schemas.openxmlformats.org/presentationml/2006/ole">
            <p:oleObj spid="_x0000_s107522" name="Equation" r:id="rId4" imgW="1600200" imgH="266700" progId="Equation.3">
              <p:embed/>
            </p:oleObj>
          </a:graphicData>
        </a:graphic>
      </p:graphicFrame>
      <p:graphicFrame>
        <p:nvGraphicFramePr>
          <p:cNvPr id="325638" name="Object 6"/>
          <p:cNvGraphicFramePr>
            <a:graphicFrameLocks noChangeAspect="1"/>
          </p:cNvGraphicFramePr>
          <p:nvPr/>
        </p:nvGraphicFramePr>
        <p:xfrm>
          <a:off x="845503" y="1802130"/>
          <a:ext cx="4241800" cy="676275"/>
        </p:xfrm>
        <a:graphic>
          <a:graphicData uri="http://schemas.openxmlformats.org/presentationml/2006/ole">
            <p:oleObj spid="_x0000_s107523" name="Equation" r:id="rId5" imgW="1675673" imgH="266584" progId="Equation.3">
              <p:embed/>
            </p:oleObj>
          </a:graphicData>
        </a:graphic>
      </p:graphicFrame>
      <p:graphicFrame>
        <p:nvGraphicFramePr>
          <p:cNvPr id="325640" name="Object 8"/>
          <p:cNvGraphicFramePr>
            <a:graphicFrameLocks noChangeAspect="1"/>
          </p:cNvGraphicFramePr>
          <p:nvPr/>
        </p:nvGraphicFramePr>
        <p:xfrm>
          <a:off x="627063" y="3876675"/>
          <a:ext cx="4602162" cy="642373"/>
        </p:xfrm>
        <a:graphic>
          <a:graphicData uri="http://schemas.openxmlformats.org/presentationml/2006/ole">
            <p:oleObj spid="_x0000_s107524" name="Equation" r:id="rId6" imgW="1701800" imgH="2413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5223258" y="3027397"/>
            <a:ext cx="2582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half-life of 5730 yrs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5306378" y="2058920"/>
            <a:ext cx="2702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half-life of 8.04 days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5332284" y="3962208"/>
            <a:ext cx="3190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half-life of 4.51 x 10</a:t>
            </a:r>
            <a:r>
              <a:rPr lang="en-US" sz="2400" baseline="30000" dirty="0" smtClean="0">
                <a:solidFill>
                  <a:prstClr val="black"/>
                </a:solidFill>
              </a:rPr>
              <a:t>9</a:t>
            </a:r>
            <a:r>
              <a:rPr lang="en-US" sz="2400" dirty="0" smtClean="0">
                <a:solidFill>
                  <a:prstClr val="black"/>
                </a:solidFill>
              </a:rPr>
              <a:t> yrs</a:t>
            </a:r>
            <a:endParaRPr lang="en-US" sz="14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04788" y="4602162"/>
            <a:ext cx="8939212" cy="217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Radiometric Dating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</a:p>
          <a:p>
            <a:pPr marL="571500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/>
              <a:t>An error margin of 2–5% has been achieved on dating younger Mesozoic rocks (252-266 million years old). Typically with uranium doped ZrSiO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aseline="30000" dirty="0" smtClean="0"/>
              <a:t>                             		           238</a:t>
            </a:r>
            <a:r>
              <a:rPr lang="en-US" sz="2000" dirty="0" smtClean="0"/>
              <a:t>U to </a:t>
            </a:r>
            <a:r>
              <a:rPr lang="en-US" sz="2000" baseline="30000" dirty="0" smtClean="0"/>
              <a:t>206</a:t>
            </a:r>
            <a:r>
              <a:rPr lang="en-US" sz="2000" dirty="0" smtClean="0"/>
              <a:t>Pb</a:t>
            </a:r>
          </a:p>
          <a:p>
            <a:pPr marL="571500">
              <a:lnSpc>
                <a:spcPct val="90000"/>
              </a:lnSpc>
              <a:spcBef>
                <a:spcPct val="20000"/>
              </a:spcBef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C radiometric dating.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aseline="30000" dirty="0" smtClean="0"/>
              <a:t>                             		          </a:t>
            </a:r>
            <a:r>
              <a:rPr lang="en-US" sz="2000" dirty="0" smtClean="0"/>
              <a:t>Ratio of </a:t>
            </a:r>
            <a:r>
              <a:rPr lang="en-US" sz="2000" baseline="30000" dirty="0" smtClean="0"/>
              <a:t> 14</a:t>
            </a:r>
            <a:r>
              <a:rPr lang="en-US" sz="2000" dirty="0" smtClean="0"/>
              <a:t>C to </a:t>
            </a:r>
            <a:r>
              <a:rPr lang="en-US" sz="2000" baseline="30000" dirty="0" smtClean="0"/>
              <a:t> 12</a:t>
            </a:r>
            <a:r>
              <a:rPr lang="en-US" sz="2000" dirty="0" smtClean="0"/>
              <a:t>C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13.6</a:t>
            </a:r>
          </a:p>
        </p:txBody>
      </p:sp>
      <p:sp>
        <p:nvSpPr>
          <p:cNvPr id="41987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The decomposition of ethane (C</a:t>
            </a:r>
            <a:r>
              <a:rPr lang="en-US" baseline="-25000" dirty="0" smtClean="0">
                <a:latin typeface="Arial" charset="0"/>
              </a:rPr>
              <a:t>2</a:t>
            </a:r>
            <a:r>
              <a:rPr lang="en-US" dirty="0" smtClean="0">
                <a:latin typeface="Arial" charset="0"/>
              </a:rPr>
              <a:t>H</a:t>
            </a:r>
            <a:r>
              <a:rPr lang="en-US" baseline="-25000" dirty="0" smtClean="0">
                <a:latin typeface="Arial" charset="0"/>
              </a:rPr>
              <a:t>6</a:t>
            </a:r>
            <a:r>
              <a:rPr lang="en-US" dirty="0" smtClean="0">
                <a:latin typeface="Arial" charset="0"/>
              </a:rPr>
              <a:t>) to methyl radicals is a first-order reaction with a rate constant of 5.36 × 10</a:t>
            </a:r>
            <a:r>
              <a:rPr lang="en-US" baseline="30000" dirty="0" smtClean="0">
                <a:latin typeface="Arial" charset="0"/>
              </a:rPr>
              <a:t>−4</a:t>
            </a:r>
            <a:r>
              <a:rPr lang="en-US" dirty="0" smtClean="0">
                <a:latin typeface="Arial" charset="0"/>
              </a:rPr>
              <a:t> s</a:t>
            </a:r>
            <a:r>
              <a:rPr lang="en-US" baseline="30000" dirty="0" smtClean="0">
                <a:latin typeface="Arial" charset="0"/>
              </a:rPr>
              <a:t>−1</a:t>
            </a:r>
            <a:r>
              <a:rPr lang="en-US" dirty="0" smtClean="0">
                <a:latin typeface="Arial" charset="0"/>
              </a:rPr>
              <a:t> at 700°C: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Calculate the half-life of the reaction in minutes.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1300" y="1951038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9063" y="3446917"/>
            <a:ext cx="37782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Second Order Reactions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1127443" y="871249"/>
            <a:ext cx="6822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Rate law can also be used, with minor modification, to predict concentrations at any time and vice versa!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362517" y="1742108"/>
            <a:ext cx="1793876" cy="399717"/>
            <a:chOff x="2144" y="2137"/>
            <a:chExt cx="1130" cy="345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144" y="2137"/>
              <a:ext cx="1130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 smtClean="0"/>
                <a:t>A  +  A          </a:t>
              </a:r>
              <a:r>
                <a:rPr lang="en-US" altLang="en-US" sz="2000" dirty="0"/>
                <a:t>B</a:t>
              </a: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2723" y="2318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590894" y="2363094"/>
            <a:ext cx="1625601" cy="747713"/>
            <a:chOff x="612" y="3247"/>
            <a:chExt cx="1024" cy="471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12" y="336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rate = -</a:t>
              </a:r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224" y="3247"/>
              <a:ext cx="412" cy="471"/>
              <a:chOff x="2078" y="3333"/>
              <a:chExt cx="412" cy="471"/>
            </a:xfrm>
          </p:grpSpPr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2078" y="3333"/>
                <a:ext cx="4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latin typeface="Symbol" pitchFamily="18" charset="2"/>
                  </a:rPr>
                  <a:t>D</a:t>
                </a:r>
                <a:r>
                  <a:rPr lang="en-US" altLang="en-US" sz="2000" dirty="0"/>
                  <a:t>[A]</a:t>
                </a: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Symbol" pitchFamily="18" charset="2"/>
                  </a:rPr>
                  <a:t>D</a:t>
                </a:r>
                <a:r>
                  <a:rPr lang="en-US" altLang="en-US" sz="2000" i="1"/>
                  <a:t>t</a:t>
                </a:r>
                <a:endParaRPr lang="en-US" altLang="en-US" sz="2000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800829" y="2155374"/>
            <a:ext cx="14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Reaction rate:</a:t>
            </a:r>
            <a:endParaRPr lang="en-US" u="sng" dirty="0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17789" y="2545485"/>
            <a:ext cx="1569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[A]</a:t>
            </a:r>
            <a:r>
              <a:rPr lang="en-US" altLang="en-US" sz="2000" baseline="30000" dirty="0" smtClean="0">
                <a:solidFill>
                  <a:srgbClr val="7030A0"/>
                </a:solidFill>
              </a:rPr>
              <a:t>2</a:t>
            </a:r>
            <a:endParaRPr lang="en-US" altLang="en-US" sz="2000" baseline="300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01701" y="215848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Rate Law:</a:t>
            </a:r>
            <a:endParaRPr lang="en-US" u="sng" dirty="0"/>
          </a:p>
        </p:txBody>
      </p:sp>
      <p:grpSp>
        <p:nvGrpSpPr>
          <p:cNvPr id="7" name="Group 30"/>
          <p:cNvGrpSpPr/>
          <p:nvPr/>
        </p:nvGrpSpPr>
        <p:grpSpPr>
          <a:xfrm>
            <a:off x="3763577" y="3474602"/>
            <a:ext cx="1844239" cy="747713"/>
            <a:chOff x="3321661" y="3177967"/>
            <a:chExt cx="1844239" cy="747713"/>
          </a:xfrm>
        </p:grpSpPr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3321661" y="3177967"/>
              <a:ext cx="869950" cy="747713"/>
              <a:chOff x="1088" y="3247"/>
              <a:chExt cx="548" cy="471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1088" y="3372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/>
                  <a:t>-</a:t>
                </a:r>
                <a:endParaRPr lang="en-US" altLang="en-US" sz="2000" dirty="0"/>
              </a:p>
            </p:txBody>
          </p:sp>
          <p:grpSp>
            <p:nvGrpSpPr>
              <p:cNvPr id="9" name="Group 12"/>
              <p:cNvGrpSpPr>
                <a:grpSpLocks/>
              </p:cNvGrpSpPr>
              <p:nvPr/>
            </p:nvGrpSpPr>
            <p:grpSpPr bwMode="auto">
              <a:xfrm>
                <a:off x="1224" y="3247"/>
                <a:ext cx="412" cy="471"/>
                <a:chOff x="2078" y="3333"/>
                <a:chExt cx="412" cy="471"/>
              </a:xfrm>
            </p:grpSpPr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78" y="3333"/>
                  <a:ext cx="412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dirty="0">
                      <a:latin typeface="Symbol" pitchFamily="18" charset="2"/>
                    </a:rPr>
                    <a:t>D</a:t>
                  </a:r>
                  <a:r>
                    <a:rPr lang="en-US" altLang="en-US" sz="2000" dirty="0"/>
                    <a:t>[A]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144" y="3552"/>
                  <a:ext cx="26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Symbol" pitchFamily="18" charset="2"/>
                    </a:rPr>
                    <a:t>D</a:t>
                  </a:r>
                  <a:r>
                    <a:rPr lang="en-US" altLang="en-US" sz="2000" i="1"/>
                    <a:t>t</a:t>
                  </a:r>
                  <a:endParaRPr lang="en-US" altLang="en-US" sz="2000"/>
                </a:p>
              </p:txBody>
            </p:sp>
            <p:sp>
              <p:nvSpPr>
                <p:cNvPr id="29" name="Line 11"/>
                <p:cNvSpPr>
                  <a:spLocks noChangeShapeType="1"/>
                </p:cNvSpPr>
                <p:nvPr/>
              </p:nvSpPr>
              <p:spPr bwMode="auto">
                <a:xfrm>
                  <a:off x="2095" y="3592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4155687" y="3397681"/>
              <a:ext cx="10102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 smtClean="0"/>
                <a:t>= </a:t>
              </a:r>
              <a:r>
                <a:rPr lang="en-US" altLang="en-US" sz="2000" i="1" dirty="0"/>
                <a:t>k</a:t>
              </a:r>
              <a:r>
                <a:rPr lang="en-US" altLang="en-US" sz="2000" dirty="0"/>
                <a:t> </a:t>
              </a:r>
              <a:r>
                <a:rPr lang="en-US" altLang="en-US" sz="2000" dirty="0" smtClean="0"/>
                <a:t>[A]</a:t>
              </a:r>
              <a:r>
                <a:rPr lang="en-US" altLang="en-US" sz="2000" baseline="30000" dirty="0" smtClean="0">
                  <a:solidFill>
                    <a:srgbClr val="7030A0"/>
                  </a:solidFill>
                </a:rPr>
                <a:t>2</a:t>
              </a:r>
              <a:endParaRPr lang="en-US" altLang="en-US" sz="2000" baseline="30000" dirty="0">
                <a:solidFill>
                  <a:srgbClr val="7030A0"/>
                </a:solidFill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4566036" y="4374112"/>
            <a:ext cx="0" cy="979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84700" y="4514073"/>
            <a:ext cx="118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Calculus Happens!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702543" y="5467216"/>
            <a:ext cx="1938740" cy="742950"/>
            <a:chOff x="2010325" y="5562466"/>
            <a:chExt cx="1938740" cy="742950"/>
          </a:xfrm>
        </p:grpSpPr>
        <p:grpSp>
          <p:nvGrpSpPr>
            <p:cNvPr id="32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42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43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7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38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39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 smtClean="0">
                  <a:solidFill>
                    <a:srgbClr val="7030A0"/>
                  </a:solidFill>
                </a:rPr>
                <a:t>k</a:t>
              </a:r>
              <a:r>
                <a:rPr lang="en-US" i="1" dirty="0" err="1" smtClean="0">
                  <a:solidFill>
                    <a:srgbClr val="FFC000"/>
                  </a:solidFill>
                </a:rPr>
                <a:t>t</a:t>
              </a:r>
              <a:r>
                <a:rPr lang="en-US" dirty="0" smtClean="0"/>
                <a:t>  + </a:t>
              </a:r>
              <a:endParaRPr lang="en-US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610350" y="3910090"/>
            <a:ext cx="1828800" cy="1652510"/>
            <a:chOff x="47625" y="3691015"/>
            <a:chExt cx="1828800" cy="1652510"/>
          </a:xfrm>
        </p:grpSpPr>
        <p:sp>
          <p:nvSpPr>
            <p:cNvPr id="50" name="Rectangle 49"/>
            <p:cNvSpPr/>
            <p:nvPr/>
          </p:nvSpPr>
          <p:spPr>
            <a:xfrm>
              <a:off x="47625" y="3691015"/>
              <a:ext cx="1828800" cy="16525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3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951" y="4395011"/>
              <a:ext cx="1617014" cy="80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Rectangle 47"/>
            <p:cNvSpPr/>
            <p:nvPr/>
          </p:nvSpPr>
          <p:spPr>
            <a:xfrm>
              <a:off x="252817" y="3766849"/>
              <a:ext cx="14668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Second Order</a:t>
              </a:r>
            </a:p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Half-life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47"/>
            <a:ext cx="82296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Reaction Rate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8838" y="2315004"/>
            <a:ext cx="7065962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 smtClean="0"/>
              <a:t>The 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reaction rate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/>
              <a:t>is defined as the change in concentration per unit of time: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47705-4BA4-4814-B375-BD38942837E8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44770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69489298"/>
              </p:ext>
            </p:extLst>
          </p:nvPr>
        </p:nvGraphicFramePr>
        <p:xfrm>
          <a:off x="2012721" y="3566074"/>
          <a:ext cx="4678362" cy="997636"/>
        </p:xfrm>
        <a:graphic>
          <a:graphicData uri="http://schemas.openxmlformats.org/presentationml/2006/ole">
            <p:oleObj spid="_x0000_s5127" name="Equation" r:id="rId3" imgW="1549080" imgH="431640" progId="Equation.3">
              <p:embed/>
            </p:oleObj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0" y="1049562"/>
            <a:ext cx="7600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/>
              <a:t>Thermodynamics (CH 6) </a:t>
            </a:r>
            <a:r>
              <a:rPr lang="en-US" altLang="en-US" dirty="0"/>
              <a:t>– does a reaction take place?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/>
              <a:t>Kinetics – how fast does a reaction proceed?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0" name="Rectangle 9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Ch</a:t>
              </a:r>
              <a:r>
                <a:rPr lang="en-US" sz="2400" b="1" dirty="0" smtClean="0"/>
                <a:t> 13.1</a:t>
              </a:r>
            </a:p>
            <a:p>
              <a:r>
                <a:rPr lang="en-US" sz="2400" b="1" dirty="0" smtClean="0"/>
                <a:t>Page 565</a:t>
              </a:r>
              <a:endParaRPr lang="en-US" sz="2400" b="1" dirty="0"/>
            </a:p>
          </p:txBody>
        </p:sp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851578" y="4805116"/>
            <a:ext cx="7065962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en-US" sz="2400" dirty="0" err="1" smtClean="0"/>
              <a:t>C</a:t>
            </a:r>
            <a:r>
              <a:rPr lang="en-US" altLang="en-US" sz="2400" baseline="-25000" dirty="0" err="1" smtClean="0"/>
              <a:t>f</a:t>
            </a:r>
            <a:r>
              <a:rPr lang="en-US" altLang="en-US" sz="2400" dirty="0" smtClean="0"/>
              <a:t> and </a:t>
            </a:r>
            <a:r>
              <a:rPr lang="en-US" altLang="en-US" sz="2400" dirty="0" err="1" smtClean="0"/>
              <a:t>C</a:t>
            </a:r>
            <a:r>
              <a:rPr lang="en-US" altLang="en-US" sz="2400" baseline="-25000" dirty="0" err="1" smtClean="0"/>
              <a:t>i</a:t>
            </a:r>
            <a:r>
              <a:rPr lang="en-US" altLang="en-US" sz="2400" dirty="0" smtClean="0"/>
              <a:t> – concentration of the starting reactant at times </a:t>
            </a:r>
            <a:r>
              <a:rPr lang="en-US" altLang="en-US" sz="2400" dirty="0" err="1" smtClean="0"/>
              <a:t>t</a:t>
            </a:r>
            <a:r>
              <a:rPr lang="en-US" altLang="en-US" sz="2400" baseline="-25000" dirty="0" err="1" smtClean="0"/>
              <a:t>f</a:t>
            </a:r>
            <a:r>
              <a:rPr lang="en-US" altLang="en-US" sz="2400" dirty="0" smtClean="0"/>
              <a:t> and </a:t>
            </a:r>
            <a:r>
              <a:rPr lang="en-US" altLang="en-US" sz="2400" dirty="0" err="1" smtClean="0"/>
              <a:t>t</a:t>
            </a:r>
            <a:r>
              <a:rPr lang="en-US" altLang="en-US" sz="2400" baseline="-25000" dirty="0" err="1" smtClean="0"/>
              <a:t>i</a:t>
            </a:r>
            <a:r>
              <a:rPr lang="en-US" altLang="en-US" sz="2400" dirty="0" smtClean="0"/>
              <a:t>, respectively (</a:t>
            </a:r>
            <a:r>
              <a:rPr lang="en-US" altLang="en-US" sz="2400" dirty="0" err="1" smtClean="0"/>
              <a:t>t</a:t>
            </a:r>
            <a:r>
              <a:rPr lang="en-US" altLang="en-US" sz="2400" baseline="-25000" dirty="0" err="1" smtClean="0"/>
              <a:t>f</a:t>
            </a:r>
            <a:r>
              <a:rPr lang="en-US" altLang="en-US" sz="2400" dirty="0" smtClean="0"/>
              <a:t> &gt; </a:t>
            </a:r>
            <a:r>
              <a:rPr lang="en-US" altLang="en-US" sz="2400" dirty="0" err="1" smtClean="0"/>
              <a:t>t</a:t>
            </a:r>
            <a:r>
              <a:rPr lang="en-US" altLang="en-US" sz="2400" baseline="-25000" dirty="0" err="1" smtClean="0"/>
              <a:t>i</a:t>
            </a:r>
            <a:r>
              <a:rPr lang="en-US" altLang="en-US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44051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Second Order Reactions</a:t>
            </a:r>
            <a:endParaRPr lang="en-US" sz="4000" u="sng" dirty="0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510314" y="2086251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</a:t>
            </a:r>
            <a:r>
              <a:rPr lang="en-US" sz="2000" dirty="0" smtClean="0"/>
              <a:t>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</a:t>
            </a:r>
            <a:r>
              <a:rPr lang="en-US" sz="2000" dirty="0"/>
              <a:t>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2510314" y="2467251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2534268" y="2871578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k</a:t>
            </a:r>
            <a:r>
              <a:rPr lang="en-US" sz="2000" dirty="0" smtClean="0"/>
              <a:t> is </a:t>
            </a:r>
            <a:r>
              <a:rPr lang="en-US" sz="2000" dirty="0"/>
              <a:t>the </a:t>
            </a:r>
            <a:r>
              <a:rPr lang="en-US" sz="2000" dirty="0" smtClean="0"/>
              <a:t>rate constant</a:t>
            </a:r>
            <a:endParaRPr lang="en-US" sz="2000" dirty="0"/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2546708" y="1727024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t </a:t>
            </a:r>
            <a:r>
              <a:rPr lang="en-US" sz="2000" dirty="0" smtClean="0"/>
              <a:t>is time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16090" y="3678110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y</a:t>
            </a:r>
            <a:r>
              <a:rPr lang="en-US" sz="2400" dirty="0" smtClean="0"/>
              <a:t>    =  </a:t>
            </a:r>
            <a:r>
              <a:rPr lang="en-US" sz="2400" dirty="0" smtClean="0">
                <a:solidFill>
                  <a:srgbClr val="7030A0"/>
                </a:solidFill>
              </a:rPr>
              <a:t>m</a:t>
            </a:r>
            <a:r>
              <a:rPr lang="en-US" sz="2400" dirty="0" smtClean="0"/>
              <a:t> • </a:t>
            </a:r>
            <a:r>
              <a:rPr lang="en-US" sz="2400" dirty="0" smtClean="0">
                <a:solidFill>
                  <a:srgbClr val="FFC000"/>
                </a:solidFill>
              </a:rPr>
              <a:t>x</a:t>
            </a:r>
            <a:r>
              <a:rPr lang="en-US" sz="2400" dirty="0" smtClean="0"/>
              <a:t> +    b</a:t>
            </a:r>
            <a:endParaRPr lang="en-US" sz="2400" dirty="0"/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124280" y="5009440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0</a:t>
            </a:r>
            <a:endParaRPr lang="en-US" sz="2000" baseline="-25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615330" y="1028566"/>
            <a:ext cx="1807729" cy="683628"/>
            <a:chOff x="2010325" y="5562466"/>
            <a:chExt cx="1807729" cy="683628"/>
          </a:xfrm>
        </p:grpSpPr>
        <p:grpSp>
          <p:nvGrpSpPr>
            <p:cNvPr id="19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25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6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[A]</a:t>
                </a:r>
              </a:p>
            </p:txBody>
          </p:sp>
          <p:sp>
            <p:nvSpPr>
              <p:cNvPr id="27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2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5373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kt</a:t>
              </a:r>
              <a:r>
                <a:rPr lang="en-US" dirty="0" smtClean="0"/>
                <a:t>  + </a:t>
              </a:r>
              <a:endParaRPr lang="en-US" dirty="0"/>
            </a:p>
          </p:txBody>
        </p:sp>
      </p:grpSp>
      <p:pic>
        <p:nvPicPr>
          <p:cNvPr id="28" name="Picture 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18" y="3427161"/>
            <a:ext cx="3756057" cy="329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/>
          <p:nvPr/>
        </p:nvGrpSpPr>
        <p:grpSpPr>
          <a:xfrm>
            <a:off x="5550393" y="4171816"/>
            <a:ext cx="1847804" cy="713793"/>
            <a:chOff x="2010325" y="5562466"/>
            <a:chExt cx="1847804" cy="713793"/>
          </a:xfrm>
        </p:grpSpPr>
        <p:grpSp>
          <p:nvGrpSpPr>
            <p:cNvPr id="30" name="Group 43"/>
            <p:cNvGrpSpPr>
              <a:grpSpLocks/>
            </p:cNvGrpSpPr>
            <p:nvPr/>
          </p:nvGrpSpPr>
          <p:grpSpPr bwMode="auto">
            <a:xfrm>
              <a:off x="2010325" y="5582521"/>
              <a:ext cx="490538" cy="693738"/>
              <a:chOff x="2675" y="1975"/>
              <a:chExt cx="309" cy="437"/>
            </a:xfrm>
          </p:grpSpPr>
          <p:sp>
            <p:nvSpPr>
              <p:cNvPr id="36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37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30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38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=</a:t>
              </a: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145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3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57740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[A]</a:t>
              </a:r>
              <a:r>
                <a:rPr lang="en-US" sz="2000" baseline="-25000" dirty="0"/>
                <a:t>0</a:t>
              </a:r>
              <a:endParaRPr lang="en-US" sz="2000" dirty="0"/>
            </a:p>
          </p:txBody>
        </p:sp>
        <p:sp>
          <p:nvSpPr>
            <p:cNvPr id="34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5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883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 dirty="0" err="1" smtClean="0">
                  <a:solidFill>
                    <a:srgbClr val="7030A0"/>
                  </a:solidFill>
                </a:rPr>
                <a:t>k</a:t>
              </a:r>
              <a:r>
                <a:rPr lang="en-US" sz="2000" i="1" dirty="0" err="1" smtClean="0">
                  <a:solidFill>
                    <a:srgbClr val="FFC000"/>
                  </a:solidFill>
                </a:rPr>
                <a:t>t</a:t>
              </a:r>
              <a:r>
                <a:rPr lang="en-US" sz="2000" dirty="0" smtClean="0"/>
                <a:t>  + </a:t>
              </a:r>
              <a:endParaRPr lang="en-US" sz="2000" dirty="0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9"/>
            <a:ext cx="8807450" cy="43481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/>
              <a:t>Iodine atoms combine to form molecular iodine in the gas </a:t>
            </a:r>
            <a:r>
              <a:rPr lang="en-US" sz="2000" dirty="0" smtClean="0"/>
              <a:t>phase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This reaction follows second-order kinetics and has the high rate constant 7.0 </a:t>
            </a:r>
            <a:r>
              <a:rPr lang="en-US" sz="2000" dirty="0" smtClean="0"/>
              <a:t>× </a:t>
            </a:r>
            <a:r>
              <a:rPr lang="en-US" sz="2000" dirty="0"/>
              <a:t>10</a:t>
            </a:r>
            <a:r>
              <a:rPr lang="en-US" sz="2000" baseline="30000" dirty="0"/>
              <a:t>9</a:t>
            </a:r>
            <a:r>
              <a:rPr lang="en-US" sz="2000" dirty="0"/>
              <a:t>/</a:t>
            </a:r>
            <a:r>
              <a:rPr lang="en-US" sz="2000" i="1" dirty="0"/>
              <a:t>M </a:t>
            </a:r>
            <a:r>
              <a:rPr lang="en-US" sz="2000" dirty="0" smtClean="0"/>
              <a:t>· s at 23°C</a:t>
            </a:r>
            <a:r>
              <a:rPr lang="en-US" sz="2000" dirty="0"/>
              <a:t>. 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If </a:t>
            </a:r>
            <a:r>
              <a:rPr lang="en-US" sz="2000" dirty="0"/>
              <a:t>the initial concentration of I was 0.086 </a:t>
            </a:r>
            <a:r>
              <a:rPr lang="en-US" sz="2000" i="1" dirty="0"/>
              <a:t>M</a:t>
            </a:r>
            <a:r>
              <a:rPr lang="en-US" sz="2000" dirty="0"/>
              <a:t>, calculate the </a:t>
            </a:r>
            <a:r>
              <a:rPr lang="en-US" sz="2000" dirty="0" smtClean="0"/>
              <a:t>concentration after </a:t>
            </a:r>
            <a:r>
              <a:rPr lang="en-US" sz="2000" dirty="0"/>
              <a:t>2.0 min.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/>
          </a:p>
          <a:p>
            <a:pPr marL="457200" indent="-457200">
              <a:buFont typeface="Arial" charset="0"/>
              <a:buAutoNum type="alphaLcParenBoth"/>
              <a:defRPr/>
            </a:pPr>
            <a:r>
              <a:rPr lang="en-US" sz="2000" dirty="0" smtClean="0"/>
              <a:t>Calculate </a:t>
            </a:r>
            <a:r>
              <a:rPr lang="en-US" sz="2000" dirty="0"/>
              <a:t>the half-life of the reaction if the initial concentration of </a:t>
            </a:r>
            <a:r>
              <a:rPr lang="en-US" sz="2000" dirty="0" smtClean="0"/>
              <a:t>I is </a:t>
            </a:r>
            <a:r>
              <a:rPr lang="en-US" sz="2000" dirty="0"/>
              <a:t>0.60 </a:t>
            </a:r>
            <a:r>
              <a:rPr lang="en-US" sz="2000" i="1" dirty="0" smtClean="0"/>
              <a:t>M, 0.42 M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150" y="1335757"/>
            <a:ext cx="36195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0943" y="3614979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and t. Find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0943" y="5026085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. Find t.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983" y="4945517"/>
            <a:ext cx="1231641" cy="61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7020864" y="3360442"/>
            <a:ext cx="1938740" cy="742950"/>
            <a:chOff x="2010325" y="5562466"/>
            <a:chExt cx="1938740" cy="742950"/>
          </a:xfrm>
        </p:grpSpPr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16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7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8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1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12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3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 smtClean="0">
                  <a:solidFill>
                    <a:srgbClr val="7030A0"/>
                  </a:solidFill>
                </a:rPr>
                <a:t>k</a:t>
              </a:r>
              <a:r>
                <a:rPr lang="en-US" i="1" dirty="0" err="1" smtClean="0">
                  <a:solidFill>
                    <a:srgbClr val="FFC000"/>
                  </a:solidFill>
                </a:rPr>
                <a:t>t</a:t>
              </a:r>
              <a:r>
                <a:rPr lang="en-US" dirty="0" smtClean="0"/>
                <a:t>  + </a:t>
              </a:r>
              <a:endParaRPr lang="en-US" dirty="0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68275" y="681039"/>
            <a:ext cx="8807450" cy="43481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/>
              <a:t>Iodine atoms combine to form molecular iodine in the gas </a:t>
            </a:r>
            <a:r>
              <a:rPr lang="en-US" sz="2000" dirty="0" smtClean="0"/>
              <a:t>phase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defRPr/>
            </a:pPr>
            <a:r>
              <a:rPr lang="en-US" sz="2000" dirty="0"/>
              <a:t>This reaction follows second-order kinetics and has the high rate constant 7.0 </a:t>
            </a:r>
            <a:r>
              <a:rPr lang="en-US" sz="2000" dirty="0" smtClean="0"/>
              <a:t>× </a:t>
            </a:r>
            <a:r>
              <a:rPr lang="en-US" sz="2000" dirty="0"/>
              <a:t>10</a:t>
            </a:r>
            <a:r>
              <a:rPr lang="en-US" sz="2000" baseline="30000" dirty="0"/>
              <a:t>9</a:t>
            </a:r>
            <a:r>
              <a:rPr lang="en-US" sz="2000" dirty="0"/>
              <a:t>/</a:t>
            </a:r>
            <a:r>
              <a:rPr lang="en-US" sz="2000" i="1" dirty="0"/>
              <a:t>M </a:t>
            </a:r>
            <a:r>
              <a:rPr lang="en-US" sz="2000" dirty="0" smtClean="0"/>
              <a:t>· s at 23°C</a:t>
            </a:r>
            <a:r>
              <a:rPr lang="en-US" sz="2000" dirty="0"/>
              <a:t>. </a:t>
            </a:r>
            <a:endParaRPr lang="en-US" sz="2000" dirty="0" smtClean="0"/>
          </a:p>
          <a:p>
            <a:pPr eaLnBrk="1" hangingPunct="1">
              <a:defRPr/>
            </a:pPr>
            <a:endParaRPr lang="en-US" sz="2000" dirty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r>
              <a:rPr lang="en-US" sz="2000" dirty="0" smtClean="0"/>
              <a:t>If </a:t>
            </a:r>
            <a:r>
              <a:rPr lang="en-US" sz="2000" dirty="0"/>
              <a:t>the initial concentration of I was 0.086 </a:t>
            </a:r>
            <a:r>
              <a:rPr lang="en-US" sz="2000" i="1" dirty="0"/>
              <a:t>M</a:t>
            </a:r>
            <a:r>
              <a:rPr lang="en-US" sz="2000" dirty="0"/>
              <a:t>, calculate the </a:t>
            </a:r>
            <a:r>
              <a:rPr lang="en-US" sz="2000" dirty="0" smtClean="0"/>
              <a:t>concentration after </a:t>
            </a:r>
            <a:r>
              <a:rPr lang="en-US" sz="2000" dirty="0"/>
              <a:t>2.0 min.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150" y="1335757"/>
            <a:ext cx="36195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0943" y="3194149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 and t. Find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596" y="3775886"/>
            <a:ext cx="2063183" cy="76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0219" y="4795449"/>
            <a:ext cx="5595938" cy="65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Placeholder 1"/>
          <p:cNvSpPr>
            <a:spLocks noGrp="1"/>
          </p:cNvSpPr>
          <p:nvPr>
            <p:ph type="body" sz="quarter" idx="13"/>
          </p:nvPr>
        </p:nvSpPr>
        <p:spPr bwMode="auto">
          <a:xfrm>
            <a:off x="2070100" y="0"/>
            <a:ext cx="3484563" cy="582613"/>
          </a:xfrm>
          <a:grad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13.7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3499" y="681039"/>
            <a:ext cx="9218322" cy="29289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/>
              <a:t>Iodine atoms combine to form molecular iodine in the gas </a:t>
            </a:r>
            <a:r>
              <a:rPr lang="en-US" sz="2000" dirty="0" smtClean="0"/>
              <a:t>phase</a:t>
            </a:r>
          </a:p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endParaRPr lang="en-US" sz="2000" dirty="0" smtClean="0"/>
          </a:p>
          <a:p>
            <a:pPr eaLnBrk="1" hangingPunct="1">
              <a:tabLst>
                <a:tab pos="8572500" algn="l"/>
                <a:tab pos="8743950" algn="l"/>
              </a:tabLst>
              <a:defRPr/>
            </a:pPr>
            <a:r>
              <a:rPr lang="en-US" sz="2000" dirty="0"/>
              <a:t>This reaction follows second-order kinetics and has the high rate constant </a:t>
            </a:r>
            <a:endParaRPr lang="en-US" sz="2000" dirty="0" smtClean="0"/>
          </a:p>
          <a:p>
            <a:pPr eaLnBrk="1" hangingPunct="1">
              <a:tabLst>
                <a:tab pos="8572500" algn="l"/>
                <a:tab pos="8743950" algn="l"/>
              </a:tabLst>
              <a:defRPr/>
            </a:pPr>
            <a:r>
              <a:rPr lang="en-US" sz="2000" dirty="0" smtClean="0"/>
              <a:t>7.0 × </a:t>
            </a:r>
            <a:r>
              <a:rPr lang="en-US" sz="2000" dirty="0"/>
              <a:t>10</a:t>
            </a:r>
            <a:r>
              <a:rPr lang="en-US" sz="2000" baseline="30000" dirty="0"/>
              <a:t>9</a:t>
            </a:r>
            <a:r>
              <a:rPr lang="en-US" sz="2000" dirty="0"/>
              <a:t>/</a:t>
            </a:r>
            <a:r>
              <a:rPr lang="en-US" sz="2000" i="1" dirty="0"/>
              <a:t>M </a:t>
            </a:r>
            <a:r>
              <a:rPr lang="en-US" sz="2000" dirty="0" smtClean="0"/>
              <a:t>· s at 23°C</a:t>
            </a:r>
            <a:r>
              <a:rPr lang="en-US" sz="2000" dirty="0"/>
              <a:t>. </a:t>
            </a:r>
            <a:endParaRPr lang="en-US" sz="2000" dirty="0" smtClean="0"/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sz="2000" dirty="0"/>
          </a:p>
          <a:p>
            <a:pPr marL="457200" indent="-457200" eaLnBrk="1" hangingPunct="1">
              <a:defRPr/>
            </a:pPr>
            <a:r>
              <a:rPr lang="en-US" sz="2000" dirty="0" smtClean="0"/>
              <a:t>(b)	Calculate </a:t>
            </a:r>
            <a:r>
              <a:rPr lang="en-US" sz="2000" dirty="0"/>
              <a:t>the half-life of the reaction if the initial </a:t>
            </a:r>
            <a:r>
              <a:rPr lang="en-US" sz="2000" dirty="0" err="1" smtClean="0"/>
              <a:t>conc</a:t>
            </a:r>
            <a:r>
              <a:rPr lang="en-US" sz="2000" dirty="0" smtClean="0"/>
              <a:t> </a:t>
            </a:r>
            <a:r>
              <a:rPr lang="en-US" sz="2000" dirty="0"/>
              <a:t>of </a:t>
            </a:r>
            <a:r>
              <a:rPr lang="en-US" sz="2000" dirty="0" smtClean="0"/>
              <a:t>I is </a:t>
            </a:r>
            <a:r>
              <a:rPr lang="en-US" sz="2000" dirty="0"/>
              <a:t>0.60 </a:t>
            </a:r>
            <a:r>
              <a:rPr lang="en-US" sz="2000" i="1" dirty="0" smtClean="0"/>
              <a:t>M, 0.42 M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150" y="1335757"/>
            <a:ext cx="36195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30747" y="3225276"/>
            <a:ext cx="3834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Know </a:t>
            </a:r>
            <a:r>
              <a:rPr lang="en-US" sz="2000" i="1" dirty="0" smtClean="0">
                <a:solidFill>
                  <a:srgbClr val="FF0000"/>
                </a:solidFill>
              </a:rPr>
              <a:t>k</a:t>
            </a:r>
            <a:r>
              <a:rPr lang="en-US" sz="2000" dirty="0" smtClean="0">
                <a:solidFill>
                  <a:srgbClr val="FF0000"/>
                </a:solidFill>
              </a:rPr>
              <a:t>. Given [A]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. Find t.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5042" y="3266008"/>
            <a:ext cx="1231641" cy="61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" y="4981768"/>
            <a:ext cx="3638550" cy="113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3638" y="4986338"/>
            <a:ext cx="3332162" cy="104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445149" y="4253984"/>
            <a:ext cx="1590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[A]</a:t>
            </a:r>
            <a:r>
              <a:rPr lang="en-US" sz="2000" baseline="-25000" dirty="0" smtClean="0"/>
              <a:t>0 </a:t>
            </a:r>
            <a:r>
              <a:rPr lang="en-US" sz="2000" dirty="0" smtClean="0"/>
              <a:t> = 0.60 </a:t>
            </a:r>
            <a:r>
              <a:rPr lang="en-US" sz="2000" i="1" dirty="0" smtClean="0"/>
              <a:t>M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5864749" y="4253984"/>
            <a:ext cx="1590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[A]</a:t>
            </a:r>
            <a:r>
              <a:rPr lang="en-US" sz="2000" baseline="-25000" dirty="0" smtClean="0"/>
              <a:t>0 </a:t>
            </a:r>
            <a:r>
              <a:rPr lang="en-US" sz="2000" dirty="0" smtClean="0"/>
              <a:t> = 0.42 </a:t>
            </a:r>
            <a:r>
              <a:rPr lang="en-US" sz="2000" i="1" dirty="0" smtClean="0"/>
              <a:t>M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1324920" y="6260842"/>
            <a:ext cx="6419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Second order half-life is concentration dependent!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D5132B5-5EBB-4F83-9A6F-0E93695064A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" y="1128486"/>
            <a:ext cx="3653971" cy="8717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2052" name="Picture 4" descr="http://treasure.diylol.com/uploads/post/image/217448/resized_y-u-no-meme-generator-kamran-y-u-no-do-chemical-kinetics-0199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884448"/>
            <a:ext cx="2400300" cy="2400300"/>
          </a:xfrm>
          <a:prstGeom prst="rect">
            <a:avLst/>
          </a:prstGeom>
          <a:noFill/>
        </p:spPr>
      </p:pic>
      <p:pic>
        <p:nvPicPr>
          <p:cNvPr id="2054" name="Picture 6" descr="http://www.thenakedscientists.com/forum/index.php?action=dlattach;topic=33673.0;attach=12729;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867367"/>
            <a:ext cx="2628900" cy="2417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3032" y="2047"/>
            <a:ext cx="8534400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 u="sng" dirty="0" smtClean="0"/>
              <a:t>General Reaction Rate Expression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4B47705-4BA4-4814-B375-BD38942837E8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85800" y="1063176"/>
            <a:ext cx="7772400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 a general reaction:</a:t>
            </a: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 typeface="Wingdings" pitchFamily="2" charset="2"/>
              <a:buChar char="n"/>
              <a:defRPr/>
            </a:pPr>
            <a:endParaRPr lang="en-US" altLang="en-US" sz="24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endParaRPr lang="en-US" altLang="en-US" sz="2400" kern="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ts val="1200"/>
              </a:spcBef>
              <a:buClr>
                <a:srgbClr val="0070C0"/>
              </a:buClr>
              <a:buSzPct val="65000"/>
              <a:buFontTx/>
              <a:buNone/>
              <a:defRPr/>
            </a:pPr>
            <a:r>
              <a:rPr lang="en-US" altLang="en-US" sz="2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reaction rate can be expressed as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06598" y="1698174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Tx/>
              <a:buSzTx/>
              <a:buFontTx/>
              <a:buNone/>
            </a:pP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solidFill>
                  <a:srgbClr val="AD1F1F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solidFill>
                <a:srgbClr val="AD1F1F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582659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88925" y="3759870"/>
          <a:ext cx="8626475" cy="1058862"/>
        </p:xfrm>
        <a:graphic>
          <a:graphicData uri="http://schemas.openxmlformats.org/presentationml/2006/ole">
            <p:oleObj spid="_x0000_s222210" name="Equation" r:id="rId3" imgW="93479760" imgH="12588840" progId="Equation.3">
              <p:embed/>
            </p:oleObj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9" name="Rectangle 8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Ch</a:t>
              </a:r>
              <a:r>
                <a:rPr lang="en-US" sz="2400" b="1" dirty="0" smtClean="0"/>
                <a:t> 13.1</a:t>
              </a:r>
            </a:p>
            <a:p>
              <a:r>
                <a:rPr lang="en-US" sz="2400" b="1" dirty="0" smtClean="0"/>
                <a:t>Page 571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416359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92" y="50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Determining Rate Laws (by inspection)</a:t>
            </a:r>
            <a:endParaRPr lang="en-US" sz="4000" u="sng" dirty="0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243138" y="1004883"/>
            <a:ext cx="4652962" cy="457200"/>
            <a:chOff x="1430" y="169"/>
            <a:chExt cx="2931" cy="288"/>
          </a:xfrm>
        </p:grpSpPr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1430" y="169"/>
              <a:ext cx="293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/>
                <a:t>F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+ 2ClO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  <a:r>
                <a:rPr lang="en-US" altLang="en-US"/>
                <a:t>          2FClO</a:t>
              </a:r>
              <a:r>
                <a:rPr lang="en-US" altLang="en-US" baseline="-25000"/>
                <a:t>2</a:t>
              </a:r>
              <a:r>
                <a:rPr lang="en-US" altLang="en-US"/>
                <a:t> </a:t>
              </a:r>
              <a:r>
                <a:rPr lang="en-US" altLang="en-US" sz="2000"/>
                <a:t>(</a:t>
              </a:r>
              <a:r>
                <a:rPr lang="en-US" altLang="en-US" sz="2000" i="1"/>
                <a:t>g</a:t>
              </a:r>
              <a:r>
                <a:rPr lang="en-US" altLang="en-US" sz="2000"/>
                <a:t>)</a:t>
              </a:r>
            </a:p>
          </p:txBody>
        </p:sp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3008" y="32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413" y="1637934"/>
            <a:ext cx="5791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1017" y="1910862"/>
            <a:ext cx="26963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Vary concentrations.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Measure rate.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en-US" sz="2000" dirty="0" smtClean="0"/>
              <a:t>Tabulate the data.</a:t>
            </a:r>
            <a:endParaRPr 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100753" y="3434861"/>
            <a:ext cx="276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= </a:t>
            </a:r>
            <a:r>
              <a:rPr lang="en-US" altLang="en-US" i="1" dirty="0"/>
              <a:t>k</a:t>
            </a:r>
            <a:r>
              <a:rPr lang="en-US" altLang="en-US" dirty="0"/>
              <a:t> [F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x</a:t>
            </a:r>
            <a:r>
              <a:rPr lang="en-US" altLang="en-US" dirty="0"/>
              <a:t>[ClO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  <a:r>
              <a:rPr lang="en-US" altLang="en-US" i="1" baseline="30000" dirty="0"/>
              <a:t>y</a:t>
            </a:r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3080" y="3892059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Comparing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2</a:t>
            </a:r>
            <a:r>
              <a:rPr lang="en-US" sz="2400" dirty="0" smtClean="0"/>
              <a:t>:	</a:t>
            </a:r>
          </a:p>
          <a:p>
            <a:r>
              <a:rPr lang="en-US" sz="2400" dirty="0" smtClean="0"/>
              <a:t>	 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constant, [ClO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quadruples, rate quadruples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28958" y="4780773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y = 1</a:t>
            </a:r>
            <a:endParaRPr lang="en-US" sz="2800" baseline="30000" dirty="0"/>
          </a:p>
        </p:txBody>
      </p:sp>
      <p:sp>
        <p:nvSpPr>
          <p:cNvPr id="18" name="Rectangle 39"/>
          <p:cNvSpPr>
            <a:spLocks noChangeArrowheads="1"/>
          </p:cNvSpPr>
          <p:nvPr/>
        </p:nvSpPr>
        <p:spPr bwMode="auto">
          <a:xfrm>
            <a:off x="3307007" y="2689591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9" name="Rectangle 39"/>
          <p:cNvSpPr>
            <a:spLocks noChangeArrowheads="1"/>
          </p:cNvSpPr>
          <p:nvPr/>
        </p:nvSpPr>
        <p:spPr bwMode="auto">
          <a:xfrm>
            <a:off x="3307008" y="2900606"/>
            <a:ext cx="3586162" cy="21187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061704" y="4771633"/>
            <a:ext cx="1893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[ClO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3081" y="5122975"/>
            <a:ext cx="740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Comparing </a:t>
            </a:r>
            <a:r>
              <a:rPr lang="en-US" sz="2400" u="sng" dirty="0" err="1" smtClean="0"/>
              <a:t>rxn</a:t>
            </a:r>
            <a:r>
              <a:rPr lang="en-US" sz="2400" u="sng" dirty="0" smtClean="0"/>
              <a:t> 1 and 3</a:t>
            </a:r>
            <a:r>
              <a:rPr lang="en-US" sz="2400" dirty="0" smtClean="0"/>
              <a:t>:	</a:t>
            </a:r>
          </a:p>
          <a:p>
            <a:r>
              <a:rPr lang="en-US" sz="2400" dirty="0" smtClean="0"/>
              <a:t>	 [ClO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constant, [F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] doubles, rate doubles 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28959" y="5999966"/>
            <a:ext cx="109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x = 1</a:t>
            </a:r>
            <a:endParaRPr lang="en-US" sz="2800" baseline="30000" dirty="0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061705" y="6002549"/>
            <a:ext cx="1550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rate </a:t>
            </a:r>
            <a:r>
              <a:rPr lang="en-US" altLang="en-US" dirty="0">
                <a:latin typeface="Symbol" pitchFamily="18" charset="2"/>
              </a:rPr>
              <a:t>a</a:t>
            </a:r>
            <a:r>
              <a:rPr lang="en-US" altLang="en-US" dirty="0"/>
              <a:t> </a:t>
            </a:r>
            <a:r>
              <a:rPr lang="en-US" altLang="en-US" dirty="0" smtClean="0"/>
              <a:t>[F</a:t>
            </a:r>
            <a:r>
              <a:rPr lang="en-US" altLang="en-US" baseline="-25000" dirty="0" smtClean="0"/>
              <a:t>2</a:t>
            </a:r>
            <a:r>
              <a:rPr lang="en-US" altLang="en-US" dirty="0"/>
              <a:t>]</a:t>
            </a:r>
          </a:p>
        </p:txBody>
      </p:sp>
      <p:grpSp>
        <p:nvGrpSpPr>
          <p:cNvPr id="6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31" name="Rectangle 30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13.2</a:t>
              </a:r>
            </a:p>
            <a:p>
              <a:r>
                <a:rPr lang="en-US" sz="2400" b="1" dirty="0" smtClean="0"/>
                <a:t>Page 573</a:t>
              </a:r>
              <a:endParaRPr lang="en-US" sz="2400" b="1" dirty="0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57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2686" y="-1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Reaction Order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81213" y="934491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ClrTx/>
              <a:buSzTx/>
              <a:buFontTx/>
              <a:buNone/>
            </a:pP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 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en-US" sz="32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32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r>
              <a:rPr lang="en-US" sz="32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D</a:t>
            </a:r>
            <a:endParaRPr lang="en-US" sz="3200" baseline="-25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3159229" y="2181666"/>
          <a:ext cx="2822332" cy="596704"/>
        </p:xfrm>
        <a:graphic>
          <a:graphicData uri="http://schemas.openxmlformats.org/presentationml/2006/ole">
            <p:oleObj spid="_x0000_s223234" name="Equation" r:id="rId3" imgW="1041120" imgH="2286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64837" y="1632299"/>
            <a:ext cx="766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0000FF"/>
                </a:solidFill>
              </a:rPr>
              <a:t>rate law </a:t>
            </a:r>
            <a:r>
              <a:rPr lang="en-US" sz="2400" dirty="0" smtClean="0"/>
              <a:t>for a general reaction takes the form: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15106" y="2919047"/>
            <a:ext cx="766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Reaction order</a:t>
            </a:r>
            <a:r>
              <a:rPr lang="en-US" sz="2400" dirty="0" smtClean="0"/>
              <a:t>- specify the relationship between the concentrations of reactants A and B and the reaction rate.</a:t>
            </a:r>
            <a:endParaRPr lang="en-US" sz="2400" dirty="0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999892" y="2227384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5692529" y="2239107"/>
            <a:ext cx="3048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146752" y="3792419"/>
            <a:ext cx="28171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i="1" dirty="0" err="1">
                <a:latin typeface="+mn-lt"/>
              </a:rPr>
              <a:t>x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</a:t>
            </a:r>
            <a:r>
              <a:rPr lang="en-US" altLang="en-US" sz="2000" dirty="0">
                <a:latin typeface="+mn-lt"/>
              </a:rPr>
              <a:t> in A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8814" y="4270135"/>
            <a:ext cx="2809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i="1" dirty="0" err="1">
                <a:latin typeface="+mn-lt"/>
              </a:rPr>
              <a:t>y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</a:t>
            </a:r>
            <a:r>
              <a:rPr lang="en-US" altLang="en-US" sz="2000" dirty="0">
                <a:latin typeface="+mn-lt"/>
              </a:rPr>
              <a:t> in B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736447" y="4771297"/>
            <a:ext cx="3608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Reaction is </a:t>
            </a:r>
            <a:r>
              <a:rPr lang="en-US" altLang="en-US" sz="2000" b="1" dirty="0">
                <a:latin typeface="+mn-lt"/>
              </a:rPr>
              <a:t>(x +y)</a:t>
            </a:r>
            <a:r>
              <a:rPr lang="en-US" altLang="en-US" sz="2000" b="1" dirty="0" err="1">
                <a:latin typeface="+mn-lt"/>
              </a:rPr>
              <a:t>th</a:t>
            </a:r>
            <a:r>
              <a:rPr lang="en-US" altLang="en-US" sz="2000" b="1" dirty="0">
                <a:latin typeface="+mn-lt"/>
              </a:rPr>
              <a:t> order overall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87404" y="5697416"/>
            <a:ext cx="6213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Helps to explain the </a:t>
            </a:r>
            <a:r>
              <a:rPr lang="en-US" sz="2000" dirty="0" smtClean="0">
                <a:solidFill>
                  <a:srgbClr val="00B050"/>
                </a:solidFill>
              </a:rPr>
              <a:t>mechanism</a:t>
            </a:r>
            <a:r>
              <a:rPr lang="en-US" sz="2000" dirty="0" smtClean="0"/>
              <a:t> of the reaction. Order tells you what molecules are involved in the </a:t>
            </a:r>
            <a:r>
              <a:rPr lang="en-US" sz="2000" dirty="0" smtClean="0">
                <a:solidFill>
                  <a:srgbClr val="00B050"/>
                </a:solidFill>
              </a:rPr>
              <a:t>rate limiting step </a:t>
            </a:r>
            <a:r>
              <a:rPr lang="en-US" sz="2000" dirty="0" smtClean="0"/>
              <a:t>and how of each molecule are needed.</a:t>
            </a:r>
            <a:endParaRPr lang="en-US" sz="2000" dirty="0"/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26" name="Rectangle 2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13.2</a:t>
              </a:r>
            </a:p>
            <a:p>
              <a:r>
                <a:rPr lang="en-US" sz="2400" b="1" dirty="0" smtClean="0"/>
                <a:t>Page 573</a:t>
              </a:r>
              <a:endParaRPr lang="en-US" sz="2400" b="1" dirty="0"/>
            </a:p>
          </p:txBody>
        </p:sp>
      </p:grp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619536" y="5216774"/>
            <a:ext cx="6110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+mn-lt"/>
              </a:rPr>
              <a:t>If a reagent is zero order it is not included in the rate law.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://textflow.mheducation.com/figures/0077386620/cha02680_ueq13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7699" y="1083107"/>
            <a:ext cx="1398459" cy="650768"/>
          </a:xfrm>
          <a:prstGeom prst="rect">
            <a:avLst/>
          </a:prstGeom>
          <a:noFill/>
        </p:spPr>
      </p:pic>
      <p:pic>
        <p:nvPicPr>
          <p:cNvPr id="5" name="Picture 16" descr="http://textflow.mheducation.com/figures/0077386620/cha02680_ueq13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3866" y="1225518"/>
            <a:ext cx="2026006" cy="388712"/>
          </a:xfrm>
          <a:prstGeom prst="rect">
            <a:avLst/>
          </a:prstGeom>
          <a:noFill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497451" y="1209891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800" dirty="0" smtClean="0"/>
              <a:t>or</a:t>
            </a:r>
            <a:endParaRPr lang="en-US" altLang="en-US" sz="1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First Order Reactions</a:t>
            </a:r>
            <a:endParaRPr lang="en-US" sz="4000" u="sng" dirty="0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1136889" y="2248176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</a:t>
            </a:r>
            <a:r>
              <a:rPr lang="en-US" sz="2000" dirty="0" smtClean="0"/>
              <a:t>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</a:t>
            </a:r>
            <a:r>
              <a:rPr lang="en-US" sz="2000" dirty="0"/>
              <a:t>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1136889" y="2629176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1160843" y="3033503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k</a:t>
            </a:r>
            <a:r>
              <a:rPr lang="en-US" sz="2000" dirty="0" smtClean="0"/>
              <a:t> is </a:t>
            </a:r>
            <a:r>
              <a:rPr lang="en-US" sz="2000" dirty="0"/>
              <a:t>the </a:t>
            </a:r>
            <a:r>
              <a:rPr lang="en-US" sz="2000" dirty="0" smtClean="0"/>
              <a:t>rate constant</a:t>
            </a:r>
            <a:endParaRPr lang="en-US" sz="2000" dirty="0"/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1173283" y="1888949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t </a:t>
            </a:r>
            <a:r>
              <a:rPr lang="en-US" sz="2000" dirty="0" smtClean="0"/>
              <a:t>is time</a:t>
            </a:r>
            <a:endParaRPr lang="en-US" sz="2000" dirty="0"/>
          </a:p>
        </p:txBody>
      </p:sp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3827141"/>
            <a:ext cx="2463281" cy="260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6554" y="3751036"/>
            <a:ext cx="2684786" cy="290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59015" y="3935285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y</a:t>
            </a:r>
            <a:r>
              <a:rPr lang="en-US" sz="2400" dirty="0" smtClean="0"/>
              <a:t>    =  </a:t>
            </a:r>
            <a:r>
              <a:rPr lang="en-US" sz="2400" dirty="0" smtClean="0">
                <a:solidFill>
                  <a:srgbClr val="7030A0"/>
                </a:solidFill>
              </a:rPr>
              <a:t>m</a:t>
            </a:r>
            <a:r>
              <a:rPr lang="en-US" sz="2400" dirty="0" smtClean="0"/>
              <a:t> • </a:t>
            </a:r>
            <a:r>
              <a:rPr lang="en-US" sz="2400" dirty="0" smtClean="0">
                <a:solidFill>
                  <a:srgbClr val="FFC000"/>
                </a:solidFill>
              </a:rPr>
              <a:t>x</a:t>
            </a:r>
            <a:r>
              <a:rPr lang="en-US" sz="2400" dirty="0" smtClean="0"/>
              <a:t> +    b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756987" y="4666183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3333FF"/>
                </a:solidFill>
              </a:rPr>
              <a:t>ln</a:t>
            </a:r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667205" y="5266615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0</a:t>
            </a:r>
            <a:endParaRPr lang="en-US" sz="2000" baseline="-250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354997" y="2185891"/>
            <a:ext cx="1670180" cy="812508"/>
            <a:chOff x="6130211" y="5299787"/>
            <a:chExt cx="1670180" cy="812508"/>
          </a:xfrm>
        </p:grpSpPr>
        <p:sp>
          <p:nvSpPr>
            <p:cNvPr id="20" name="Rectangle 19"/>
            <p:cNvSpPr/>
            <p:nvPr/>
          </p:nvSpPr>
          <p:spPr>
            <a:xfrm>
              <a:off x="6130211" y="5299787"/>
              <a:ext cx="1670180" cy="7744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49"/>
            <p:cNvGrpSpPr/>
            <p:nvPr/>
          </p:nvGrpSpPr>
          <p:grpSpPr>
            <a:xfrm>
              <a:off x="6167961" y="5340770"/>
              <a:ext cx="1560463" cy="771525"/>
              <a:chOff x="6167961" y="5340770"/>
              <a:chExt cx="1560463" cy="771525"/>
            </a:xfrm>
          </p:grpSpPr>
          <p:grpSp>
            <p:nvGrpSpPr>
              <p:cNvPr id="22" name="Group 30"/>
              <p:cNvGrpSpPr>
                <a:grpSpLocks/>
              </p:cNvGrpSpPr>
              <p:nvPr/>
            </p:nvGrpSpPr>
            <p:grpSpPr bwMode="auto">
              <a:xfrm>
                <a:off x="6445724" y="5340770"/>
                <a:ext cx="1282700" cy="771525"/>
                <a:chOff x="3147" y="2321"/>
                <a:chExt cx="808" cy="486"/>
              </a:xfrm>
            </p:grpSpPr>
            <p:sp>
              <p:nvSpPr>
                <p:cNvPr id="2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58" y="2321"/>
                  <a:ext cx="59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0.693</a:t>
                  </a:r>
                </a:p>
              </p:txBody>
            </p:sp>
            <p:sp>
              <p:nvSpPr>
                <p:cNvPr id="2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91" y="2519"/>
                  <a:ext cx="2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/>
                    <a:t>k</a:t>
                  </a:r>
                </a:p>
              </p:txBody>
            </p:sp>
            <p:sp>
              <p:nvSpPr>
                <p:cNvPr id="26" name="Line 28"/>
                <p:cNvSpPr>
                  <a:spLocks noChangeShapeType="1"/>
                </p:cNvSpPr>
                <p:nvPr/>
              </p:nvSpPr>
              <p:spPr bwMode="auto">
                <a:xfrm>
                  <a:off x="3336" y="2532"/>
                  <a:ext cx="52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147" y="2402"/>
                  <a:ext cx="22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=</a:t>
                  </a:r>
                </a:p>
              </p:txBody>
            </p:sp>
          </p:grpSp>
          <p:sp>
            <p:nvSpPr>
              <p:cNvPr id="23" name="Text Box 17"/>
              <p:cNvSpPr txBox="1">
                <a:spLocks noChangeArrowheads="1"/>
              </p:cNvSpPr>
              <p:nvPr/>
            </p:nvSpPr>
            <p:spPr bwMode="auto">
              <a:xfrm>
                <a:off x="6167961" y="5446750"/>
                <a:ext cx="4381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baseline="-25000" dirty="0">
                    <a:cs typeface="Arial" charset="0"/>
                  </a:rPr>
                  <a:t>½</a:t>
                </a:r>
                <a:endParaRPr lang="en-US" i="1" baseline="-250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Second Order Reactions</a:t>
            </a:r>
            <a:endParaRPr lang="en-US" sz="4000" u="sng" dirty="0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1536564" y="2086251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</a:t>
            </a:r>
            <a:r>
              <a:rPr lang="en-US" sz="2000" dirty="0" smtClean="0"/>
              <a:t>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</a:t>
            </a:r>
            <a:r>
              <a:rPr lang="en-US" sz="2000" dirty="0"/>
              <a:t>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1536564" y="2467251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1560518" y="2871578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k</a:t>
            </a:r>
            <a:r>
              <a:rPr lang="en-US" sz="2000" dirty="0" smtClean="0"/>
              <a:t> is </a:t>
            </a:r>
            <a:r>
              <a:rPr lang="en-US" sz="2000" dirty="0"/>
              <a:t>the </a:t>
            </a:r>
            <a:r>
              <a:rPr lang="en-US" sz="2000" dirty="0" smtClean="0"/>
              <a:t>rate constant</a:t>
            </a:r>
            <a:endParaRPr lang="en-US" sz="2000" dirty="0"/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1572958" y="1727024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t </a:t>
            </a:r>
            <a:r>
              <a:rPr lang="en-US" sz="2000" dirty="0" smtClean="0"/>
              <a:t>is time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16090" y="3678110"/>
            <a:ext cx="2366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y</a:t>
            </a:r>
            <a:r>
              <a:rPr lang="en-US" sz="2400" dirty="0" smtClean="0"/>
              <a:t>    =  </a:t>
            </a:r>
            <a:r>
              <a:rPr lang="en-US" sz="2400" dirty="0" smtClean="0">
                <a:solidFill>
                  <a:srgbClr val="7030A0"/>
                </a:solidFill>
              </a:rPr>
              <a:t>m</a:t>
            </a:r>
            <a:r>
              <a:rPr lang="en-US" sz="2400" dirty="0" smtClean="0"/>
              <a:t> • </a:t>
            </a:r>
            <a:r>
              <a:rPr lang="en-US" sz="2400" dirty="0" smtClean="0">
                <a:solidFill>
                  <a:srgbClr val="FFC000"/>
                </a:solidFill>
              </a:rPr>
              <a:t>x</a:t>
            </a:r>
            <a:r>
              <a:rPr lang="en-US" sz="2400" dirty="0" smtClean="0"/>
              <a:t> +    b</a:t>
            </a:r>
            <a:endParaRPr lang="en-US" sz="2400" dirty="0"/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124280" y="5009440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0</a:t>
            </a:r>
            <a:endParaRPr lang="en-US" sz="2000" baseline="-25000" dirty="0"/>
          </a:p>
        </p:txBody>
      </p:sp>
      <p:grpSp>
        <p:nvGrpSpPr>
          <p:cNvPr id="2" name="Group 17"/>
          <p:cNvGrpSpPr/>
          <p:nvPr/>
        </p:nvGrpSpPr>
        <p:grpSpPr>
          <a:xfrm>
            <a:off x="3579705" y="1028566"/>
            <a:ext cx="1807729" cy="683628"/>
            <a:chOff x="2010325" y="5562466"/>
            <a:chExt cx="1807729" cy="683628"/>
          </a:xfrm>
        </p:grpSpPr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25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6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[A]</a:t>
                </a:r>
              </a:p>
            </p:txBody>
          </p:sp>
          <p:sp>
            <p:nvSpPr>
              <p:cNvPr id="27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000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21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01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2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5373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23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 smtClean="0"/>
                <a:t>kt</a:t>
              </a:r>
              <a:r>
                <a:rPr lang="en-US" dirty="0" smtClean="0"/>
                <a:t>  + </a:t>
              </a:r>
              <a:endParaRPr lang="en-US" dirty="0"/>
            </a:p>
          </p:txBody>
        </p:sp>
      </p:grpSp>
      <p:pic>
        <p:nvPicPr>
          <p:cNvPr id="28" name="Picture 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18" y="3427161"/>
            <a:ext cx="3756057" cy="329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8"/>
          <p:cNvGrpSpPr/>
          <p:nvPr/>
        </p:nvGrpSpPr>
        <p:grpSpPr>
          <a:xfrm>
            <a:off x="5550393" y="4171816"/>
            <a:ext cx="1847804" cy="713793"/>
            <a:chOff x="2010325" y="5562466"/>
            <a:chExt cx="1847804" cy="713793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010325" y="5582521"/>
              <a:ext cx="490538" cy="693738"/>
              <a:chOff x="2675" y="1975"/>
              <a:chExt cx="309" cy="437"/>
            </a:xfrm>
          </p:grpSpPr>
          <p:sp>
            <p:nvSpPr>
              <p:cNvPr id="36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37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30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38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12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=</a:t>
              </a: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145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33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57740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/>
                <a:t>[A]</a:t>
              </a:r>
              <a:r>
                <a:rPr lang="en-US" sz="2000" baseline="-25000" dirty="0"/>
                <a:t>0</a:t>
              </a:r>
              <a:endParaRPr lang="en-US" sz="2000" dirty="0"/>
            </a:p>
          </p:txBody>
        </p:sp>
        <p:sp>
          <p:nvSpPr>
            <p:cNvPr id="34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5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8833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 dirty="0" err="1" smtClean="0">
                  <a:solidFill>
                    <a:srgbClr val="7030A0"/>
                  </a:solidFill>
                </a:rPr>
                <a:t>k</a:t>
              </a:r>
              <a:r>
                <a:rPr lang="en-US" sz="2000" i="1" dirty="0" err="1" smtClean="0">
                  <a:solidFill>
                    <a:srgbClr val="FFC000"/>
                  </a:solidFill>
                </a:rPr>
                <a:t>t</a:t>
              </a:r>
              <a:r>
                <a:rPr lang="en-US" sz="2000" dirty="0" smtClean="0"/>
                <a:t>  + </a:t>
              </a:r>
              <a:endParaRPr lang="en-US" sz="2000" dirty="0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6598490" y="1356904"/>
            <a:ext cx="1828800" cy="1652510"/>
            <a:chOff x="47625" y="3691015"/>
            <a:chExt cx="1828800" cy="1652510"/>
          </a:xfrm>
        </p:grpSpPr>
        <p:sp>
          <p:nvSpPr>
            <p:cNvPr id="41" name="Rectangle 40"/>
            <p:cNvSpPr/>
            <p:nvPr/>
          </p:nvSpPr>
          <p:spPr>
            <a:xfrm>
              <a:off x="47625" y="3691015"/>
              <a:ext cx="1828800" cy="16525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951" y="4395011"/>
              <a:ext cx="1617014" cy="80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tangle 42"/>
            <p:cNvSpPr/>
            <p:nvPr/>
          </p:nvSpPr>
          <p:spPr>
            <a:xfrm>
              <a:off x="252817" y="3766849"/>
              <a:ext cx="14668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Second Order</a:t>
              </a:r>
            </a:p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Half-life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Chemical Kinetics</a:t>
            </a:r>
            <a:endParaRPr lang="en-US" sz="4000" u="sng" dirty="0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3289DB-65EE-4C13-9D46-B6BA2EA7C6BA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61950" y="1055934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/>
              <a:t>Reaction rate</a:t>
            </a:r>
            <a:r>
              <a:rPr lang="en-US" altLang="en-US" dirty="0"/>
              <a:t> is the change in the concentration of a reactant or a product with time (</a:t>
            </a:r>
            <a:r>
              <a:rPr lang="en-US" altLang="en-US" i="1" dirty="0"/>
              <a:t>M</a:t>
            </a:r>
            <a:r>
              <a:rPr lang="en-US" altLang="en-US" dirty="0"/>
              <a:t>/s).</a:t>
            </a:r>
            <a:endParaRPr lang="en-US" altLang="en-US" b="1" i="1" dirty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24812" y="3212208"/>
            <a:ext cx="1824038" cy="879475"/>
            <a:chOff x="518" y="3200"/>
            <a:chExt cx="1149" cy="554"/>
          </a:xfrm>
        </p:grpSpPr>
        <p:sp>
          <p:nvSpPr>
            <p:cNvPr id="6162" name="Text Box 8"/>
            <p:cNvSpPr txBox="1">
              <a:spLocks noChangeArrowheads="1"/>
            </p:cNvSpPr>
            <p:nvPr/>
          </p:nvSpPr>
          <p:spPr bwMode="auto">
            <a:xfrm>
              <a:off x="518" y="33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6163" name="Group 12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6164" name="Text Box 9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dirty="0">
                    <a:latin typeface="Symbol" pitchFamily="18" charset="2"/>
                  </a:rPr>
                  <a:t>D</a:t>
                </a:r>
                <a:r>
                  <a:rPr lang="en-US" altLang="en-US" dirty="0"/>
                  <a:t>[A]</a:t>
                </a:r>
              </a:p>
            </p:txBody>
          </p:sp>
          <p:sp>
            <p:nvSpPr>
              <p:cNvPr id="6165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6166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24812" y="4393757"/>
            <a:ext cx="1824038" cy="879475"/>
            <a:chOff x="624" y="2998"/>
            <a:chExt cx="1149" cy="554"/>
          </a:xfrm>
        </p:grpSpPr>
        <p:sp>
          <p:nvSpPr>
            <p:cNvPr id="6157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6158" name="Group 16"/>
            <p:cNvGrpSpPr>
              <a:grpSpLocks/>
            </p:cNvGrpSpPr>
            <p:nvPr/>
          </p:nvGrpSpPr>
          <p:grpSpPr bwMode="auto">
            <a:xfrm>
              <a:off x="1306" y="2998"/>
              <a:ext cx="467" cy="554"/>
              <a:chOff x="2054" y="3286"/>
              <a:chExt cx="467" cy="554"/>
            </a:xfrm>
          </p:grpSpPr>
          <p:sp>
            <p:nvSpPr>
              <p:cNvPr id="6159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[B]</a:t>
                </a:r>
              </a:p>
            </p:txBody>
          </p:sp>
          <p:sp>
            <p:nvSpPr>
              <p:cNvPr id="6160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6161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015575" y="3288408"/>
            <a:ext cx="5630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dirty="0"/>
              <a:t>[A] = change in concentration of A over</a:t>
            </a:r>
          </a:p>
          <a:p>
            <a:pPr eaLnBrk="1" hangingPunct="1"/>
            <a:r>
              <a:rPr lang="en-US" altLang="en-US" dirty="0"/>
              <a:t>           time period </a:t>
            </a:r>
            <a:r>
              <a:rPr lang="en-US" altLang="en-US" dirty="0">
                <a:latin typeface="Symbol" pitchFamily="18" charset="2"/>
              </a:rPr>
              <a:t>D</a:t>
            </a:r>
            <a:r>
              <a:rPr lang="en-US" altLang="en-US" i="1" dirty="0"/>
              <a:t>t</a:t>
            </a:r>
            <a:endParaRPr lang="en-US" altLang="en-US" dirty="0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010812" y="4450907"/>
            <a:ext cx="5630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/>
              <a:t>[B] = change in concentration of B over</a:t>
            </a:r>
          </a:p>
          <a:p>
            <a:pPr eaLnBrk="1" hangingPunct="1"/>
            <a:r>
              <a:rPr lang="en-US" altLang="en-US"/>
              <a:t>           time period </a:t>
            </a:r>
            <a:r>
              <a:rPr lang="en-US" altLang="en-US">
                <a:latin typeface="Symbol" pitchFamily="18" charset="2"/>
              </a:rPr>
              <a:t>D</a:t>
            </a:r>
            <a:r>
              <a:rPr lang="en-US" altLang="en-US" i="1"/>
              <a:t>t</a:t>
            </a:r>
            <a:endParaRPr lang="en-US" altLang="en-US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1617662" y="5576526"/>
            <a:ext cx="590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Because [A] decreases with time, </a:t>
            </a:r>
            <a:r>
              <a:rPr lang="en-US" altLang="en-US" sz="200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en-US" sz="2000" dirty="0">
                <a:solidFill>
                  <a:srgbClr val="FF0000"/>
                </a:solidFill>
              </a:rPr>
              <a:t>[A] is negative</a:t>
            </a:r>
            <a:r>
              <a:rPr lang="en-US" altLang="en-US" sz="2000" dirty="0"/>
              <a:t>.</a:t>
            </a:r>
            <a:r>
              <a:rPr lang="en-US" altLang="en-US" dirty="0"/>
              <a:t> </a:t>
            </a:r>
          </a:p>
        </p:txBody>
      </p:sp>
      <p:sp>
        <p:nvSpPr>
          <p:cNvPr id="2072" name="Oval 24"/>
          <p:cNvSpPr>
            <a:spLocks noChangeArrowheads="1"/>
          </p:cNvSpPr>
          <p:nvPr/>
        </p:nvSpPr>
        <p:spPr bwMode="auto">
          <a:xfrm>
            <a:off x="1524912" y="3491608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9" name="Group 7"/>
          <p:cNvGrpSpPr>
            <a:grpSpLocks/>
          </p:cNvGrpSpPr>
          <p:nvPr/>
        </p:nvGrpSpPr>
        <p:grpSpPr bwMode="auto">
          <a:xfrm>
            <a:off x="3657146" y="2319565"/>
            <a:ext cx="1847851" cy="584200"/>
            <a:chOff x="2303" y="2137"/>
            <a:chExt cx="1164" cy="368"/>
          </a:xfrm>
        </p:grpSpPr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2303" y="2137"/>
              <a:ext cx="11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A          B</a:t>
              </a:r>
            </a:p>
          </p:txBody>
        </p:sp>
        <p:sp>
          <p:nvSpPr>
            <p:cNvPr id="31" name="Line 6"/>
            <p:cNvSpPr>
              <a:spLocks noChangeShapeType="1"/>
            </p:cNvSpPr>
            <p:nvPr/>
          </p:nvSpPr>
          <p:spPr bwMode="auto">
            <a:xfrm>
              <a:off x="2711" y="2329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191303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/>
      <p:bldP spid="2070" grpId="0"/>
      <p:bldP spid="2071" grpId="0"/>
      <p:bldP spid="207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4" name="Picture 2" descr="http://chemwiki.ucdavis.edu/@api/deki/files/8442/u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989" y="4998700"/>
            <a:ext cx="2826346" cy="2261075"/>
          </a:xfrm>
          <a:prstGeom prst="rect">
            <a:avLst/>
          </a:prstGeom>
          <a:noFill/>
        </p:spPr>
      </p:pic>
      <p:pic>
        <p:nvPicPr>
          <p:cNvPr id="5" name="Picture 4" descr="http://chemwiki.ucdavis.edu/@api/deki/files/8438/b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935" y="5011876"/>
            <a:ext cx="2607469" cy="2085975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5285278" y="2227401"/>
            <a:ext cx="1938740" cy="742950"/>
            <a:chOff x="2010325" y="5562466"/>
            <a:chExt cx="1938740" cy="742950"/>
          </a:xfrm>
        </p:grpSpPr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13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5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9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0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11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 smtClean="0">
                  <a:solidFill>
                    <a:srgbClr val="7030A0"/>
                  </a:solidFill>
                </a:rPr>
                <a:t>k</a:t>
              </a:r>
              <a:r>
                <a:rPr lang="en-US" i="1" dirty="0" err="1" smtClean="0">
                  <a:solidFill>
                    <a:srgbClr val="FFC000"/>
                  </a:solidFill>
                </a:rPr>
                <a:t>t</a:t>
              </a:r>
              <a:r>
                <a:rPr lang="en-US" dirty="0" smtClean="0"/>
                <a:t>  + 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653456" y="2141676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3333FF"/>
                </a:solidFill>
              </a:rPr>
              <a:t>ln</a:t>
            </a:r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830285" y="1715486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Order Reaction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49632" y="1718596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 Order Reaction</a:t>
            </a:r>
            <a:endParaRPr lang="en-US" dirty="0"/>
          </a:p>
        </p:txBody>
      </p:sp>
      <p:pic>
        <p:nvPicPr>
          <p:cNvPr id="19" name="Picture 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9069" y="3139178"/>
            <a:ext cx="2521414" cy="221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2883" y="3024621"/>
            <a:ext cx="2462403" cy="237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508516" y="1339354"/>
            <a:ext cx="1210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626621" y="1347926"/>
            <a:ext cx="1289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First and Second Order Reactions</a:t>
            </a:r>
            <a:endParaRPr lang="en-US" sz="4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Side note: </a:t>
            </a:r>
            <a:r>
              <a:rPr lang="en-US" sz="4000" u="sng" dirty="0" err="1" smtClean="0"/>
              <a:t>Psuedo</a:t>
            </a:r>
            <a:r>
              <a:rPr lang="en-US" sz="4000" u="sng" dirty="0" smtClean="0"/>
              <a:t> First Order Kinetics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1274767" y="3744802"/>
            <a:ext cx="204113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GB" sz="2400" dirty="0" smtClean="0"/>
              <a:t>Rate = </a:t>
            </a:r>
            <a:r>
              <a:rPr lang="en-GB" sz="2400" i="1" dirty="0" smtClean="0"/>
              <a:t>k</a:t>
            </a:r>
            <a:r>
              <a:rPr lang="en-GB" sz="2400" dirty="0" smtClean="0"/>
              <a:t> [A][B]</a:t>
            </a:r>
          </a:p>
        </p:txBody>
      </p:sp>
      <p:sp>
        <p:nvSpPr>
          <p:cNvPr id="4" name="Rectangle 3"/>
          <p:cNvSpPr/>
          <p:nvPr/>
        </p:nvSpPr>
        <p:spPr>
          <a:xfrm>
            <a:off x="6193776" y="3726147"/>
            <a:ext cx="161634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en-GB" sz="2400" dirty="0" smtClean="0"/>
              <a:t>Rate = k [A]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0802" y="984123"/>
            <a:ext cx="745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Sometimes a second order reaction can appear, either intentionally or inadvertently, as a first order reaction (AKA </a:t>
            </a:r>
            <a:r>
              <a:rPr lang="en-US" dirty="0" err="1" smtClean="0"/>
              <a:t>psuedo</a:t>
            </a:r>
            <a:r>
              <a:rPr lang="en-US" dirty="0" smtClean="0"/>
              <a:t> first order kinetics). </a:t>
            </a:r>
            <a:endParaRPr lang="en-US" dirty="0"/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628160" y="1658129"/>
            <a:ext cx="1820864" cy="399717"/>
            <a:chOff x="2135" y="2137"/>
            <a:chExt cx="1147" cy="345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135" y="2137"/>
              <a:ext cx="1147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 smtClean="0"/>
                <a:t>A  +  B          C</a:t>
              </a:r>
              <a:endParaRPr lang="en-US" altLang="en-US" sz="2000" dirty="0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2723" y="2318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graphicFrame>
        <p:nvGraphicFramePr>
          <p:cNvPr id="13" name="Group 93"/>
          <p:cNvGraphicFramePr>
            <a:graphicFrameLocks noGrp="1"/>
          </p:cNvGraphicFramePr>
          <p:nvPr>
            <p:ph sz="quarter" idx="4294967295"/>
          </p:nvPr>
        </p:nvGraphicFramePr>
        <p:xfrm>
          <a:off x="365508" y="2190993"/>
          <a:ext cx="3851916" cy="1390945"/>
        </p:xfrm>
        <a:graphic>
          <a:graphicData uri="http://schemas.openxmlformats.org/drawingml/2006/table">
            <a:tbl>
              <a:tblPr/>
              <a:tblGrid>
                <a:gridCol w="1038064"/>
                <a:gridCol w="892371"/>
                <a:gridCol w="883417"/>
                <a:gridCol w="1038064"/>
              </a:tblGrid>
              <a:tr h="374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[A]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[B]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Group 93"/>
          <p:cNvGraphicFramePr>
            <a:graphicFrameLocks noGrp="1"/>
          </p:cNvGraphicFramePr>
          <p:nvPr>
            <p:ph sz="quarter" idx="4294967295"/>
          </p:nvPr>
        </p:nvGraphicFramePr>
        <p:xfrm>
          <a:off x="5070511" y="2184773"/>
          <a:ext cx="3851916" cy="1390945"/>
        </p:xfrm>
        <a:graphic>
          <a:graphicData uri="http://schemas.openxmlformats.org/drawingml/2006/table">
            <a:tbl>
              <a:tblPr/>
              <a:tblGrid>
                <a:gridCol w="1038064"/>
                <a:gridCol w="892371"/>
                <a:gridCol w="883417"/>
                <a:gridCol w="1038064"/>
              </a:tblGrid>
              <a:tr h="3749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[A]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[B]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Initial rate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 x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 x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610863" y="5969361"/>
            <a:ext cx="7875037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</a:pPr>
            <a:r>
              <a:rPr lang="en-GB" dirty="0" smtClean="0"/>
              <a:t>Since [B] &gt;&gt;&gt;&gt; [A] </a:t>
            </a:r>
          </a:p>
          <a:p>
            <a:pPr marL="0" lvl="1" algn="ctr">
              <a:lnSpc>
                <a:spcPct val="90000"/>
              </a:lnSpc>
            </a:pPr>
            <a:r>
              <a:rPr lang="en-GB" dirty="0" smtClean="0"/>
              <a:t>[B] doesn’t change during the reaction</a:t>
            </a:r>
          </a:p>
          <a:p>
            <a:pPr marL="0" lvl="1" algn="ctr">
              <a:lnSpc>
                <a:spcPct val="90000"/>
              </a:lnSpc>
            </a:pPr>
            <a:r>
              <a:rPr lang="en-GB" dirty="0" smtClean="0"/>
              <a:t>The reaction is really second order but appears first order.</a:t>
            </a:r>
          </a:p>
        </p:txBody>
      </p:sp>
      <p:sp>
        <p:nvSpPr>
          <p:cNvPr id="18" name="Oval 17"/>
          <p:cNvSpPr/>
          <p:nvPr/>
        </p:nvSpPr>
        <p:spPr>
          <a:xfrm>
            <a:off x="3754405" y="200063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26682" y="2003750"/>
            <a:ext cx="93306" cy="9330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5179345" y="1993019"/>
            <a:ext cx="177903" cy="96417"/>
            <a:chOff x="5179345" y="1993019"/>
            <a:chExt cx="177903" cy="96417"/>
          </a:xfrm>
        </p:grpSpPr>
        <p:sp>
          <p:nvSpPr>
            <p:cNvPr id="33" name="Oval 32"/>
            <p:cNvSpPr/>
            <p:nvPr/>
          </p:nvSpPr>
          <p:spPr>
            <a:xfrm>
              <a:off x="5179345" y="1993019"/>
              <a:ext cx="93306" cy="93306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263942" y="1996130"/>
              <a:ext cx="93306" cy="93306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1025616" y="4226922"/>
            <a:ext cx="2846705" cy="1531620"/>
            <a:chOff x="1025616" y="4226922"/>
            <a:chExt cx="2846705" cy="1531620"/>
          </a:xfrm>
        </p:grpSpPr>
        <p:graphicFrame>
          <p:nvGraphicFramePr>
            <p:cNvPr id="109571" name="Object 3"/>
            <p:cNvGraphicFramePr>
              <a:graphicFrameLocks noChangeAspect="1"/>
            </p:cNvGraphicFramePr>
            <p:nvPr/>
          </p:nvGraphicFramePr>
          <p:xfrm>
            <a:off x="1025616" y="4234542"/>
            <a:ext cx="1139825" cy="1524000"/>
          </p:xfrm>
          <a:graphic>
            <a:graphicData uri="http://schemas.openxmlformats.org/presentationml/2006/ole">
              <p:oleObj spid="_x0000_s109571" name="CS ChemDraw Drawing" r:id="rId4" imgW="1139691" imgH="1523610" progId="ChemDraw.Document.6.0">
                <p:embed/>
              </p:oleObj>
            </a:graphicData>
          </a:graphic>
        </p:graphicFrame>
        <p:sp>
          <p:nvSpPr>
            <p:cNvPr id="19" name="Oval 18"/>
            <p:cNvSpPr/>
            <p:nvPr/>
          </p:nvSpPr>
          <p:spPr>
            <a:xfrm>
              <a:off x="1464129" y="4795027"/>
              <a:ext cx="93306" cy="933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775279" y="5233177"/>
              <a:ext cx="93306" cy="933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813379" y="4890277"/>
              <a:ext cx="93306" cy="933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349829" y="5296677"/>
              <a:ext cx="93306" cy="933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2194747" y="5062015"/>
              <a:ext cx="5238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29" name="Oval 28"/>
            <p:cNvSpPr/>
            <p:nvPr/>
          </p:nvSpPr>
          <p:spPr>
            <a:xfrm>
              <a:off x="1301542" y="497555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766362" y="471647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91102" y="507461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926382" y="531845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5" name="Object 3"/>
            <p:cNvGraphicFramePr>
              <a:graphicFrameLocks noChangeAspect="1"/>
            </p:cNvGraphicFramePr>
            <p:nvPr/>
          </p:nvGraphicFramePr>
          <p:xfrm>
            <a:off x="2732496" y="4226922"/>
            <a:ext cx="1139825" cy="1524000"/>
          </p:xfrm>
          <a:graphic>
            <a:graphicData uri="http://schemas.openxmlformats.org/presentationml/2006/ole">
              <p:oleObj spid="_x0000_s109573" name="CS ChemDraw Drawing" r:id="rId5" imgW="1139691" imgH="1523610" progId="ChemDraw.Document.6.0">
                <p:embed/>
              </p:oleObj>
            </a:graphicData>
          </a:graphic>
        </p:graphicFrame>
        <p:grpSp>
          <p:nvGrpSpPr>
            <p:cNvPr id="45" name="Group 44"/>
            <p:cNvGrpSpPr/>
            <p:nvPr/>
          </p:nvGrpSpPr>
          <p:grpSpPr>
            <a:xfrm>
              <a:off x="3099085" y="4842899"/>
              <a:ext cx="177903" cy="96417"/>
              <a:chOff x="5179345" y="1993019"/>
              <a:chExt cx="177903" cy="96417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5179345" y="1993019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263942" y="1996130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381025" y="5109599"/>
              <a:ext cx="177903" cy="96417"/>
              <a:chOff x="5179345" y="1993019"/>
              <a:chExt cx="177903" cy="96417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5179345" y="1993019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263942" y="1996130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022885" y="5246759"/>
              <a:ext cx="177903" cy="96417"/>
              <a:chOff x="5179345" y="1993019"/>
              <a:chExt cx="177903" cy="9641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5179345" y="1993019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5263942" y="1996130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487705" y="4820039"/>
              <a:ext cx="177903" cy="96417"/>
              <a:chOff x="5179345" y="1993019"/>
              <a:chExt cx="177903" cy="96417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179345" y="1993019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263942" y="1996130"/>
                <a:ext cx="93306" cy="9330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3" name="Group 212"/>
          <p:cNvGrpSpPr/>
          <p:nvPr/>
        </p:nvGrpSpPr>
        <p:grpSpPr>
          <a:xfrm>
            <a:off x="5530941" y="4236447"/>
            <a:ext cx="2846705" cy="1531620"/>
            <a:chOff x="5530941" y="4236447"/>
            <a:chExt cx="2846705" cy="1531620"/>
          </a:xfrm>
        </p:grpSpPr>
        <p:graphicFrame>
          <p:nvGraphicFramePr>
            <p:cNvPr id="57" name="Object 3"/>
            <p:cNvGraphicFramePr>
              <a:graphicFrameLocks noChangeAspect="1"/>
            </p:cNvGraphicFramePr>
            <p:nvPr/>
          </p:nvGraphicFramePr>
          <p:xfrm>
            <a:off x="5530941" y="4244067"/>
            <a:ext cx="1139825" cy="1524000"/>
          </p:xfrm>
          <a:graphic>
            <a:graphicData uri="http://schemas.openxmlformats.org/presentationml/2006/ole">
              <p:oleObj spid="_x0000_s109574" name="CS ChemDraw Drawing" r:id="rId6" imgW="1139691" imgH="1523610" progId="ChemDraw.Document.6.0">
                <p:embed/>
              </p:oleObj>
            </a:graphicData>
          </a:graphic>
        </p:graphicFrame>
        <p:sp>
          <p:nvSpPr>
            <p:cNvPr id="62" name="Line 6"/>
            <p:cNvSpPr>
              <a:spLocks noChangeShapeType="1"/>
            </p:cNvSpPr>
            <p:nvPr/>
          </p:nvSpPr>
          <p:spPr bwMode="auto">
            <a:xfrm>
              <a:off x="6700072" y="5071540"/>
              <a:ext cx="5238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63" name="Oval 62"/>
            <p:cNvSpPr/>
            <p:nvPr/>
          </p:nvSpPr>
          <p:spPr>
            <a:xfrm>
              <a:off x="5806867" y="498507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271687" y="472599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096427" y="508413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431707" y="532797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7" name="Object 3"/>
            <p:cNvGraphicFramePr>
              <a:graphicFrameLocks noChangeAspect="1"/>
            </p:cNvGraphicFramePr>
            <p:nvPr/>
          </p:nvGraphicFramePr>
          <p:xfrm>
            <a:off x="7237821" y="4236447"/>
            <a:ext cx="1139825" cy="1524000"/>
          </p:xfrm>
          <a:graphic>
            <a:graphicData uri="http://schemas.openxmlformats.org/presentationml/2006/ole">
              <p:oleObj spid="_x0000_s109575" name="CS ChemDraw Drawing" r:id="rId7" imgW="1139691" imgH="1523610" progId="ChemDraw.Document.6.0">
                <p:embed/>
              </p:oleObj>
            </a:graphicData>
          </a:graphic>
        </p:graphicFrame>
        <p:sp>
          <p:nvSpPr>
            <p:cNvPr id="80" name="Oval 79"/>
            <p:cNvSpPr/>
            <p:nvPr/>
          </p:nvSpPr>
          <p:spPr>
            <a:xfrm>
              <a:off x="6312644" y="541846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150719" y="521605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6031656" y="530654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6170245" y="477457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6386462" y="510890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6224537" y="490649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6105474" y="499698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5755908" y="468408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5972125" y="501841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5810200" y="481600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5714950" y="501603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832108" y="518176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886400" y="531368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5767337" y="540417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5841155" y="509461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707806" y="511604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914975" y="545418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6062613" y="543513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6365031" y="555181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038800" y="546608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5919737" y="555657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6067375" y="560658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215013" y="558753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6369794" y="529225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6224538" y="529939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105475" y="538988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6253113" y="543989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6400751" y="542084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6422181" y="494935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6276925" y="495649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6157862" y="504698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6305500" y="509699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6453138" y="507794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6107856" y="479219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962600" y="479933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5843537" y="488982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5991175" y="493983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138813" y="492078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6148337" y="513033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6003081" y="513747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5884018" y="522796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031656" y="527796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6179294" y="525891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6417419" y="465408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6272163" y="466122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6153100" y="475171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6300738" y="480172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6448376" y="478267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6076900" y="464217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5931644" y="4649318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812581" y="473980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960219" y="478981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6107857" y="477076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929262" y="522081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776863" y="525653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5705425" y="532083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5812581" y="536845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5960219" y="534940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5967362" y="543989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5822106" y="544703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5703043" y="553752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850681" y="558753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998319" y="556848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5864677" y="4830744"/>
              <a:ext cx="556856" cy="594956"/>
              <a:chOff x="6700498" y="5373671"/>
              <a:chExt cx="556856" cy="594956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814798" y="5373671"/>
                <a:ext cx="93306" cy="933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7125948" y="5811821"/>
                <a:ext cx="93306" cy="933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7164048" y="5468921"/>
                <a:ext cx="93306" cy="933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700498" y="5875321"/>
                <a:ext cx="93306" cy="933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5" name="Oval 144"/>
            <p:cNvSpPr/>
            <p:nvPr/>
          </p:nvSpPr>
          <p:spPr>
            <a:xfrm>
              <a:off x="7515017" y="497161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979837" y="471253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7804577" y="507067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8139857" y="531451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8020794" y="540500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7858869" y="520259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7739806" y="529308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7878395" y="476110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8094612" y="509543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932687" y="489303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7813624" y="4983518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7464058" y="467062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7680275" y="500494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7518350" y="480254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7423100" y="500256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7540258" y="516830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7594550" y="530022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7475487" y="539071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7549305" y="508114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415956" y="510258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7623125" y="544071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7770763" y="542166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8073181" y="553835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7746950" y="545262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7627887" y="554311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7775525" y="559311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7923163" y="557406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077944" y="527879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7932688" y="528593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7813625" y="537642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7961263" y="542643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8108901" y="540738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8130331" y="493589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7985075" y="494303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7866012" y="503352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8013650" y="508353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8161288" y="506448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7816006" y="477873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7670750" y="478587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7551687" y="487636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7699325" y="492636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7846963" y="490731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7856487" y="5116868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>
              <a:off x="7711231" y="512401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/>
          </p:nvSpPr>
          <p:spPr>
            <a:xfrm>
              <a:off x="7592168" y="521449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7739806" y="526450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7887444" y="524545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8125569" y="464061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7980313" y="464776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7861250" y="473825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8008888" y="478825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8156526" y="4769207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7785050" y="462871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7639794" y="4635855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7520731" y="4726343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>
              <a:off x="7668369" y="477635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>
              <a:off x="7816007" y="4757300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>
              <a:off x="7637412" y="5207356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>
              <a:off x="7485013" y="524307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7413575" y="5307368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7520731" y="535499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7668369" y="533594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>
              <a:off x="7675512" y="5426431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/>
            <p:cNvSpPr/>
            <p:nvPr/>
          </p:nvSpPr>
          <p:spPr>
            <a:xfrm>
              <a:off x="7530256" y="5433574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/>
            <p:cNvSpPr/>
            <p:nvPr/>
          </p:nvSpPr>
          <p:spPr>
            <a:xfrm>
              <a:off x="7411193" y="5524062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7558831" y="557406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7706469" y="5555019"/>
              <a:ext cx="93306" cy="93306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7543292" y="4860521"/>
              <a:ext cx="642723" cy="523137"/>
              <a:chOff x="7528210" y="4829564"/>
              <a:chExt cx="642723" cy="523137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7604410" y="4852424"/>
                <a:ext cx="177903" cy="96417"/>
                <a:chOff x="5179345" y="1993019"/>
                <a:chExt cx="177903" cy="96417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5179345" y="1993019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5263942" y="1996130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7886350" y="5119124"/>
                <a:ext cx="177903" cy="96417"/>
                <a:chOff x="5179345" y="1993019"/>
                <a:chExt cx="177903" cy="96417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5179345" y="1993019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5263942" y="1996130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/>
              <p:cNvGrpSpPr/>
              <p:nvPr/>
            </p:nvGrpSpPr>
            <p:grpSpPr>
              <a:xfrm>
                <a:off x="7528210" y="5256284"/>
                <a:ext cx="177903" cy="96417"/>
                <a:chOff x="5179345" y="1993019"/>
                <a:chExt cx="177903" cy="96417"/>
              </a:xfrm>
            </p:grpSpPr>
            <p:sp>
              <p:nvSpPr>
                <p:cNvPr id="75" name="Oval 74"/>
                <p:cNvSpPr/>
                <p:nvPr/>
              </p:nvSpPr>
              <p:spPr>
                <a:xfrm>
                  <a:off x="5179345" y="1993019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5263942" y="1996130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7993030" y="4829564"/>
                <a:ext cx="177903" cy="96417"/>
                <a:chOff x="5179345" y="1993019"/>
                <a:chExt cx="177903" cy="96417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5179345" y="1993019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5263942" y="1996130"/>
                  <a:ext cx="93306" cy="93306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12" name="Slide Number Placeholder 2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8" grpId="0" animBg="1"/>
      <p:bldP spid="2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000" u="sng" dirty="0" smtClean="0"/>
              <a:t>Pseudo-first Order Reaction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47674" y="1219200"/>
            <a:ext cx="8543925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GB" sz="3000" dirty="0" smtClean="0"/>
              <a:t>Example hydration of methyl iodide (SN2 reaction)</a:t>
            </a:r>
          </a:p>
          <a:p>
            <a:pPr algn="ctr"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None/>
            </a:pPr>
            <a:endParaRPr lang="en-GB" sz="3000" dirty="0" smtClean="0"/>
          </a:p>
          <a:p>
            <a:pPr algn="ctr"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None/>
            </a:pPr>
            <a:endParaRPr lang="en-GB" sz="3000" dirty="0" smtClean="0"/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en-GB" sz="3000" dirty="0" smtClean="0"/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None/>
            </a:pPr>
            <a:r>
              <a:rPr lang="en-GB" sz="3000" dirty="0" smtClean="0"/>
              <a:t>If we carry out the reaction in aqueous solution</a:t>
            </a:r>
          </a:p>
          <a:p>
            <a:pPr lvl="1" algn="ctr"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None/>
            </a:pPr>
            <a:r>
              <a:rPr lang="en-GB" sz="3000" dirty="0" smtClean="0"/>
              <a:t>[H</a:t>
            </a:r>
            <a:r>
              <a:rPr lang="en-GB" sz="3000" baseline="-25000" dirty="0" smtClean="0"/>
              <a:t>2</a:t>
            </a:r>
            <a:r>
              <a:rPr lang="en-GB" sz="3000" dirty="0" smtClean="0"/>
              <a:t>O] &gt;&gt;&gt;&gt; [CH</a:t>
            </a:r>
            <a:r>
              <a:rPr lang="en-GB" sz="3000" baseline="-25000" dirty="0" smtClean="0"/>
              <a:t>3</a:t>
            </a:r>
            <a:r>
              <a:rPr lang="en-GB" sz="3000" dirty="0" smtClean="0"/>
              <a:t>I]  </a:t>
            </a:r>
            <a:r>
              <a:rPr lang="en-GB" sz="3000" dirty="0" smtClean="0">
                <a:latin typeface="Symbol" pitchFamily="18" charset="2"/>
              </a:rPr>
              <a:t>\</a:t>
            </a:r>
            <a:r>
              <a:rPr lang="en-GB" sz="3000" dirty="0" smtClean="0"/>
              <a:t> [H</a:t>
            </a:r>
            <a:r>
              <a:rPr lang="en-GB" sz="3000" baseline="-25000" dirty="0" smtClean="0"/>
              <a:t>2</a:t>
            </a:r>
            <a:r>
              <a:rPr lang="en-GB" sz="3000" dirty="0" smtClean="0"/>
              <a:t>O] doesn’t change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" y="1959486"/>
            <a:ext cx="88296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GB" sz="3000" dirty="0" smtClean="0">
                <a:solidFill>
                  <a:srgbClr val="FF0000"/>
                </a:solidFill>
              </a:rPr>
              <a:t>CH</a:t>
            </a:r>
            <a:r>
              <a:rPr lang="en-GB" sz="3000" baseline="-25000" dirty="0" smtClean="0">
                <a:solidFill>
                  <a:srgbClr val="FF0000"/>
                </a:solidFill>
              </a:rPr>
              <a:t>3</a:t>
            </a:r>
            <a:r>
              <a:rPr lang="en-GB" sz="3000" dirty="0" smtClean="0">
                <a:solidFill>
                  <a:srgbClr val="FF0000"/>
                </a:solidFill>
              </a:rPr>
              <a:t>I(</a:t>
            </a:r>
            <a:r>
              <a:rPr lang="en-GB" sz="3000" dirty="0" err="1" smtClean="0">
                <a:solidFill>
                  <a:srgbClr val="FF0000"/>
                </a:solidFill>
              </a:rPr>
              <a:t>aq</a:t>
            </a:r>
            <a:r>
              <a:rPr lang="en-GB" sz="3000" dirty="0" smtClean="0">
                <a:solidFill>
                  <a:srgbClr val="FF0000"/>
                </a:solidFill>
              </a:rPr>
              <a:t>) + H</a:t>
            </a:r>
            <a:r>
              <a:rPr lang="en-GB" sz="3000" baseline="-25000" dirty="0" smtClean="0">
                <a:solidFill>
                  <a:srgbClr val="FF0000"/>
                </a:solidFill>
              </a:rPr>
              <a:t>2</a:t>
            </a:r>
            <a:r>
              <a:rPr lang="en-GB" sz="3000" dirty="0" smtClean="0">
                <a:solidFill>
                  <a:srgbClr val="FF0000"/>
                </a:solidFill>
              </a:rPr>
              <a:t>O(l) </a:t>
            </a:r>
            <a:r>
              <a:rPr lang="en-GB" sz="3000" dirty="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en-GB" sz="3000" dirty="0" smtClean="0">
                <a:solidFill>
                  <a:srgbClr val="FF0000"/>
                </a:solidFill>
              </a:rPr>
              <a:t> CH</a:t>
            </a:r>
            <a:r>
              <a:rPr lang="en-GB" sz="3000" baseline="-25000" dirty="0" smtClean="0">
                <a:solidFill>
                  <a:srgbClr val="FF0000"/>
                </a:solidFill>
              </a:rPr>
              <a:t>3</a:t>
            </a:r>
            <a:r>
              <a:rPr lang="en-GB" sz="3000" dirty="0" smtClean="0">
                <a:solidFill>
                  <a:srgbClr val="FF0000"/>
                </a:solidFill>
              </a:rPr>
              <a:t>OH(</a:t>
            </a:r>
            <a:r>
              <a:rPr lang="en-GB" sz="3000" dirty="0" err="1" smtClean="0">
                <a:solidFill>
                  <a:srgbClr val="FF0000"/>
                </a:solidFill>
              </a:rPr>
              <a:t>aq</a:t>
            </a:r>
            <a:r>
              <a:rPr lang="en-GB" sz="3000" dirty="0" smtClean="0">
                <a:solidFill>
                  <a:srgbClr val="FF0000"/>
                </a:solidFill>
              </a:rPr>
              <a:t>) + H</a:t>
            </a:r>
            <a:r>
              <a:rPr lang="en-GB" sz="3000" baseline="30000" dirty="0" smtClean="0">
                <a:solidFill>
                  <a:srgbClr val="FF0000"/>
                </a:solidFill>
              </a:rPr>
              <a:t>+</a:t>
            </a:r>
            <a:r>
              <a:rPr lang="en-GB" sz="3000" dirty="0" smtClean="0">
                <a:solidFill>
                  <a:srgbClr val="FF0000"/>
                </a:solidFill>
              </a:rPr>
              <a:t>(</a:t>
            </a:r>
            <a:r>
              <a:rPr lang="en-GB" sz="3000" dirty="0" err="1" smtClean="0">
                <a:solidFill>
                  <a:srgbClr val="FF0000"/>
                </a:solidFill>
              </a:rPr>
              <a:t>aq</a:t>
            </a:r>
            <a:r>
              <a:rPr lang="en-GB" sz="3000" dirty="0" smtClean="0">
                <a:solidFill>
                  <a:srgbClr val="FF0000"/>
                </a:solidFill>
              </a:rPr>
              <a:t>) + I</a:t>
            </a:r>
            <a:r>
              <a:rPr lang="en-GB" sz="3000" baseline="30000" dirty="0" smtClean="0">
                <a:solidFill>
                  <a:srgbClr val="FF0000"/>
                </a:solidFill>
              </a:rPr>
              <a:t>-</a:t>
            </a:r>
            <a:r>
              <a:rPr lang="en-GB" sz="3000" dirty="0" smtClean="0">
                <a:solidFill>
                  <a:srgbClr val="FF0000"/>
                </a:solidFill>
              </a:rPr>
              <a:t>(</a:t>
            </a:r>
            <a:r>
              <a:rPr lang="en-GB" sz="3000" dirty="0" err="1" smtClean="0">
                <a:solidFill>
                  <a:srgbClr val="FF0000"/>
                </a:solidFill>
              </a:rPr>
              <a:t>aq</a:t>
            </a:r>
            <a:r>
              <a:rPr lang="en-GB" sz="3000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4262" y="2686684"/>
            <a:ext cx="33733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GB" sz="3000" dirty="0" smtClean="0">
                <a:solidFill>
                  <a:prstClr val="black"/>
                </a:solidFill>
              </a:rPr>
              <a:t>Rate = k [CH</a:t>
            </a:r>
            <a:r>
              <a:rPr lang="en-GB" sz="3000" baseline="-25000" dirty="0" smtClean="0">
                <a:solidFill>
                  <a:prstClr val="black"/>
                </a:solidFill>
              </a:rPr>
              <a:t>3</a:t>
            </a:r>
            <a:r>
              <a:rPr lang="en-GB" sz="3000" dirty="0" smtClean="0">
                <a:solidFill>
                  <a:prstClr val="black"/>
                </a:solidFill>
              </a:rPr>
              <a:t>I] [H</a:t>
            </a:r>
            <a:r>
              <a:rPr lang="en-GB" sz="3000" baseline="-25000" dirty="0" smtClean="0">
                <a:solidFill>
                  <a:prstClr val="black"/>
                </a:solidFill>
              </a:rPr>
              <a:t>2</a:t>
            </a:r>
            <a:r>
              <a:rPr lang="en-GB" sz="3000" dirty="0" smtClean="0">
                <a:solidFill>
                  <a:prstClr val="black"/>
                </a:solidFill>
              </a:rPr>
              <a:t>O]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7283" y="5175419"/>
            <a:ext cx="24243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GB" sz="3000" dirty="0" smtClean="0">
                <a:solidFill>
                  <a:prstClr val="black"/>
                </a:solidFill>
              </a:rPr>
              <a:t>Rate = k [CH</a:t>
            </a:r>
            <a:r>
              <a:rPr lang="en-GB" sz="3000" baseline="-25000" dirty="0" smtClean="0">
                <a:solidFill>
                  <a:prstClr val="black"/>
                </a:solidFill>
              </a:rPr>
              <a:t>3</a:t>
            </a:r>
            <a:r>
              <a:rPr lang="en-GB" sz="3000" dirty="0" smtClean="0">
                <a:solidFill>
                  <a:prstClr val="black"/>
                </a:solidFill>
              </a:rPr>
              <a:t>I]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Zero Order Reactions</a:t>
            </a:r>
            <a:endParaRPr lang="en-US" sz="4000" u="sng" dirty="0"/>
          </a:p>
        </p:txBody>
      </p:sp>
      <p:sp>
        <p:nvSpPr>
          <p:cNvPr id="3" name="Rectangle 2"/>
          <p:cNvSpPr/>
          <p:nvPr/>
        </p:nvSpPr>
        <p:spPr>
          <a:xfrm>
            <a:off x="1003617" y="871249"/>
            <a:ext cx="7140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Independent of the concentration of starting material!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967355" y="1475406"/>
            <a:ext cx="1219200" cy="291967"/>
            <a:chOff x="2501" y="2137"/>
            <a:chExt cx="768" cy="252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501" y="2137"/>
              <a:ext cx="76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dirty="0"/>
                <a:t>A          B</a:t>
              </a: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2723" y="2318"/>
              <a:ext cx="33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16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590894" y="2324994"/>
            <a:ext cx="1625601" cy="747713"/>
            <a:chOff x="612" y="3247"/>
            <a:chExt cx="1024" cy="471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12" y="3366"/>
              <a:ext cx="63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/>
                <a:t>rate = -</a:t>
              </a:r>
            </a:p>
          </p:txBody>
        </p: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224" y="3247"/>
              <a:ext cx="412" cy="471"/>
              <a:chOff x="2078" y="3333"/>
              <a:chExt cx="412" cy="471"/>
            </a:xfrm>
          </p:grpSpPr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2078" y="3333"/>
                <a:ext cx="41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>
                    <a:latin typeface="Symbol" pitchFamily="18" charset="2"/>
                  </a:rPr>
                  <a:t>D</a:t>
                </a:r>
                <a:r>
                  <a:rPr lang="en-US" altLang="en-US" sz="2000" dirty="0"/>
                  <a:t>[A]</a:t>
                </a:r>
              </a:p>
            </p:txBody>
          </p:sp>
          <p:sp>
            <p:nvSpPr>
              <p:cNvPr id="19" name="Text Box 10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6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Symbol" pitchFamily="18" charset="2"/>
                  </a:rPr>
                  <a:t>D</a:t>
                </a:r>
                <a:r>
                  <a:rPr lang="en-US" altLang="en-US" sz="2000" i="1"/>
                  <a:t>t</a:t>
                </a:r>
                <a:endParaRPr lang="en-US" altLang="en-US" sz="2000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60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800829" y="2117274"/>
            <a:ext cx="149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Reaction rate: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417789" y="2507385"/>
            <a:ext cx="1569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[A]</a:t>
            </a:r>
            <a:r>
              <a:rPr lang="en-US" altLang="en-US" sz="2000" baseline="30000" dirty="0" smtClean="0"/>
              <a:t>0</a:t>
            </a:r>
            <a:endParaRPr lang="en-US" altLang="en-US" sz="20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4901701" y="2120382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Rate Law:</a:t>
            </a:r>
            <a:endParaRPr lang="en-US" u="sng" dirty="0">
              <a:solidFill>
                <a:srgbClr val="0000FF"/>
              </a:solidFill>
            </a:endParaRPr>
          </a:p>
        </p:txBody>
      </p:sp>
      <p:grpSp>
        <p:nvGrpSpPr>
          <p:cNvPr id="7" name="Group 30"/>
          <p:cNvGrpSpPr/>
          <p:nvPr/>
        </p:nvGrpSpPr>
        <p:grpSpPr>
          <a:xfrm>
            <a:off x="2178078" y="3812449"/>
            <a:ext cx="1366544" cy="747713"/>
            <a:chOff x="3321661" y="3177967"/>
            <a:chExt cx="1366544" cy="747713"/>
          </a:xfrm>
        </p:grpSpPr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3321661" y="3177967"/>
              <a:ext cx="869950" cy="747713"/>
              <a:chOff x="1088" y="3247"/>
              <a:chExt cx="548" cy="471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1088" y="3372"/>
                <a:ext cx="17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000" dirty="0" smtClean="0"/>
                  <a:t>-</a:t>
                </a:r>
                <a:endParaRPr lang="en-US" altLang="en-US" sz="2000" dirty="0"/>
              </a:p>
            </p:txBody>
          </p:sp>
          <p:grpSp>
            <p:nvGrpSpPr>
              <p:cNvPr id="9" name="Group 12"/>
              <p:cNvGrpSpPr>
                <a:grpSpLocks/>
              </p:cNvGrpSpPr>
              <p:nvPr/>
            </p:nvGrpSpPr>
            <p:grpSpPr bwMode="auto">
              <a:xfrm>
                <a:off x="1224" y="3247"/>
                <a:ext cx="412" cy="471"/>
                <a:chOff x="2078" y="3333"/>
                <a:chExt cx="412" cy="471"/>
              </a:xfrm>
            </p:grpSpPr>
            <p:sp>
              <p:nvSpPr>
                <p:cNvPr id="2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078" y="3333"/>
                  <a:ext cx="412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 dirty="0">
                      <a:latin typeface="Symbol" pitchFamily="18" charset="2"/>
                    </a:rPr>
                    <a:t>D</a:t>
                  </a:r>
                  <a:r>
                    <a:rPr lang="en-US" altLang="en-US" sz="2000" dirty="0"/>
                    <a:t>[A]</a:t>
                  </a:r>
                </a:p>
              </p:txBody>
            </p:sp>
            <p:sp>
              <p:nvSpPr>
                <p:cNvPr id="2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144" y="3552"/>
                  <a:ext cx="260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Symbol" pitchFamily="18" charset="2"/>
                    </a:rPr>
                    <a:t>D</a:t>
                  </a:r>
                  <a:r>
                    <a:rPr lang="en-US" altLang="en-US" sz="2000" i="1"/>
                    <a:t>t</a:t>
                  </a:r>
                  <a:endParaRPr lang="en-US" altLang="en-US" sz="2000"/>
                </a:p>
              </p:txBody>
            </p:sp>
            <p:sp>
              <p:nvSpPr>
                <p:cNvPr id="29" name="Line 11"/>
                <p:cNvSpPr>
                  <a:spLocks noChangeShapeType="1"/>
                </p:cNvSpPr>
                <p:nvPr/>
              </p:nvSpPr>
              <p:spPr bwMode="auto">
                <a:xfrm>
                  <a:off x="2095" y="3592"/>
                  <a:ext cx="3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4155687" y="3397681"/>
              <a:ext cx="5325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000" dirty="0" smtClean="0"/>
                <a:t>= </a:t>
              </a:r>
              <a:r>
                <a:rPr lang="en-US" altLang="en-US" sz="2000" i="1" dirty="0" smtClean="0"/>
                <a:t>k</a:t>
              </a:r>
              <a:endParaRPr lang="en-US" altLang="en-US" sz="2000" dirty="0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2980537" y="4711959"/>
            <a:ext cx="0" cy="979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99201" y="4851920"/>
            <a:ext cx="1184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Calculus Happens!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417789" y="2869335"/>
            <a:ext cx="1043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rate = </a:t>
            </a:r>
            <a:r>
              <a:rPr lang="en-US" altLang="en-US" sz="2000" i="1" dirty="0" smtClean="0"/>
              <a:t>k</a:t>
            </a:r>
            <a:endParaRPr lang="en-US" altLang="en-US" sz="20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1565987" y="5788025"/>
            <a:ext cx="2836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= -k  • t +  [A]</a:t>
            </a:r>
            <a:r>
              <a:rPr lang="en-US" sz="2000" baseline="-25000" dirty="0" smtClean="0"/>
              <a:t>0</a:t>
            </a:r>
            <a:endParaRPr lang="en-US" sz="2000" dirty="0"/>
          </a:p>
        </p:txBody>
      </p:sp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5099050" y="3914775"/>
          <a:ext cx="2468563" cy="2552700"/>
        </p:xfrm>
        <a:graphic>
          <a:graphicData uri="http://schemas.openxmlformats.org/presentationml/2006/ole">
            <p:oleObj spid="_x0000_s134147" name="Equation" r:id="rId3" imgW="1333440" imgH="1371600" progId="Equation.3">
              <p:embed/>
            </p:oleObj>
          </a:graphicData>
        </a:graphic>
      </p:graphicFrame>
      <p:sp>
        <p:nvSpPr>
          <p:cNvPr id="40" name="Left Brace 39"/>
          <p:cNvSpPr/>
          <p:nvPr/>
        </p:nvSpPr>
        <p:spPr>
          <a:xfrm>
            <a:off x="4142669" y="3762375"/>
            <a:ext cx="943682" cy="282892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Zero Order Reactions</a:t>
            </a:r>
            <a:endParaRPr lang="en-US" sz="4000" u="sng" dirty="0"/>
          </a:p>
        </p:txBody>
      </p:sp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2510314" y="2086251"/>
            <a:ext cx="45640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</a:t>
            </a:r>
            <a:r>
              <a:rPr lang="en-US" sz="2000" dirty="0" smtClean="0"/>
              <a:t>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</a:t>
            </a:r>
            <a:r>
              <a:rPr lang="en-US" sz="2000" dirty="0"/>
              <a:t>is the concentration of A at any time </a:t>
            </a:r>
            <a:r>
              <a:rPr lang="en-US" sz="2000" i="1" dirty="0"/>
              <a:t>t</a:t>
            </a:r>
            <a:endParaRPr lang="en-US" sz="2000" dirty="0"/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2510314" y="2467251"/>
            <a:ext cx="4635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[A]</a:t>
            </a:r>
            <a:r>
              <a:rPr lang="en-US" sz="2000" baseline="-25000" dirty="0"/>
              <a:t>0</a:t>
            </a:r>
            <a:r>
              <a:rPr lang="en-US" sz="2000" dirty="0"/>
              <a:t> is the concentration of A at time </a:t>
            </a:r>
            <a:r>
              <a:rPr lang="en-US" sz="2000" i="1" dirty="0"/>
              <a:t>t</a:t>
            </a:r>
            <a:r>
              <a:rPr lang="en-US" sz="2000" dirty="0"/>
              <a:t>=0</a:t>
            </a:r>
          </a:p>
        </p:txBody>
      </p:sp>
      <p:sp>
        <p:nvSpPr>
          <p:cNvPr id="10" name="Text Box 40"/>
          <p:cNvSpPr txBox="1">
            <a:spLocks noChangeArrowheads="1"/>
          </p:cNvSpPr>
          <p:nvPr/>
        </p:nvSpPr>
        <p:spPr bwMode="auto">
          <a:xfrm>
            <a:off x="2534268" y="2871578"/>
            <a:ext cx="23598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k</a:t>
            </a:r>
            <a:r>
              <a:rPr lang="en-US" sz="2000" dirty="0" smtClean="0"/>
              <a:t> is </a:t>
            </a:r>
            <a:r>
              <a:rPr lang="en-US" sz="2000" dirty="0"/>
              <a:t>the </a:t>
            </a:r>
            <a:r>
              <a:rPr lang="en-US" sz="2000" dirty="0" smtClean="0"/>
              <a:t>rate constant</a:t>
            </a:r>
            <a:endParaRPr lang="en-US" sz="2000" dirty="0"/>
          </a:p>
        </p:txBody>
      </p:sp>
      <p:sp>
        <p:nvSpPr>
          <p:cNvPr id="11" name="Text Box 40"/>
          <p:cNvSpPr txBox="1">
            <a:spLocks noChangeArrowheads="1"/>
          </p:cNvSpPr>
          <p:nvPr/>
        </p:nvSpPr>
        <p:spPr bwMode="auto">
          <a:xfrm>
            <a:off x="2546708" y="1727024"/>
            <a:ext cx="10262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t </a:t>
            </a:r>
            <a:r>
              <a:rPr lang="en-US" sz="2000" dirty="0" smtClean="0"/>
              <a:t>is time</a:t>
            </a:r>
            <a:endParaRPr lang="en-US" sz="2000" dirty="0"/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5124280" y="5009440"/>
            <a:ext cx="326198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and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predict t</a:t>
            </a:r>
          </a:p>
          <a:p>
            <a:pPr indent="1682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Know [A]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and t, predict [A]</a:t>
            </a:r>
            <a:r>
              <a:rPr lang="en-US" sz="2000" baseline="-25000" dirty="0" smtClean="0"/>
              <a:t>0</a:t>
            </a:r>
            <a:endParaRPr lang="en-US" sz="20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3166446" y="1276350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[A]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= -k  • t +  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pic>
        <p:nvPicPr>
          <p:cNvPr id="39" name="Picture 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253" y="3590925"/>
            <a:ext cx="3052547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5287490" y="3925760"/>
            <a:ext cx="2366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</a:rPr>
              <a:t>y</a:t>
            </a:r>
            <a:r>
              <a:rPr lang="en-US" sz="2000" dirty="0" smtClean="0"/>
              <a:t>    =  </a:t>
            </a:r>
            <a:r>
              <a:rPr lang="en-US" sz="2000" dirty="0" smtClean="0">
                <a:solidFill>
                  <a:srgbClr val="7030A0"/>
                </a:solidFill>
              </a:rPr>
              <a:t>m</a:t>
            </a:r>
            <a:r>
              <a:rPr lang="en-US" sz="2000" dirty="0" smtClean="0"/>
              <a:t> • </a:t>
            </a:r>
            <a:r>
              <a:rPr lang="en-US" sz="2000" dirty="0" smtClean="0">
                <a:solidFill>
                  <a:srgbClr val="FFC000"/>
                </a:solidFill>
              </a:rPr>
              <a:t>x</a:t>
            </a:r>
            <a:r>
              <a:rPr lang="en-US" sz="2000" dirty="0" smtClean="0"/>
              <a:t> +  b</a:t>
            </a:r>
            <a:endParaRPr lang="en-US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5223587" y="4399483"/>
            <a:ext cx="2836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</a:rPr>
              <a:t>[A]</a:t>
            </a:r>
            <a:r>
              <a:rPr lang="en-US" sz="2000" baseline="-25000" dirty="0" smtClean="0">
                <a:solidFill>
                  <a:srgbClr val="3333FF"/>
                </a:solidFill>
              </a:rPr>
              <a:t>t</a:t>
            </a:r>
            <a:r>
              <a:rPr lang="en-US" sz="2000" dirty="0" smtClean="0"/>
              <a:t> = </a:t>
            </a:r>
            <a:r>
              <a:rPr lang="en-US" sz="2000" dirty="0" smtClean="0">
                <a:solidFill>
                  <a:srgbClr val="7030A0"/>
                </a:solidFill>
              </a:rPr>
              <a:t>-k</a:t>
            </a:r>
            <a:r>
              <a:rPr lang="en-US" sz="2000" dirty="0" smtClean="0"/>
              <a:t>  • </a:t>
            </a:r>
            <a:r>
              <a:rPr lang="en-US" sz="2000" dirty="0" smtClean="0">
                <a:solidFill>
                  <a:srgbClr val="FFC000"/>
                </a:solidFill>
              </a:rPr>
              <a:t>t</a:t>
            </a:r>
            <a:r>
              <a:rPr lang="en-US" sz="2000" dirty="0" smtClean="0"/>
              <a:t> +  [A]</a:t>
            </a:r>
            <a:r>
              <a:rPr lang="en-US" sz="2000" baseline="-25000" dirty="0" smtClean="0"/>
              <a:t>0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1003617" y="871249"/>
            <a:ext cx="7140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Independent of the concentration of starting material!</a:t>
            </a: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0" grpId="0"/>
      <p:bldP spid="4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217" y="4689541"/>
            <a:ext cx="1743802" cy="149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779" name="Group 83"/>
          <p:cNvGraphicFramePr>
            <a:graphicFrameLocks noGrp="1"/>
          </p:cNvGraphicFramePr>
          <p:nvPr>
            <p:ph idx="1"/>
          </p:nvPr>
        </p:nvGraphicFramePr>
        <p:xfrm>
          <a:off x="1790697" y="1695450"/>
          <a:ext cx="5534028" cy="2651760"/>
        </p:xfrm>
        <a:graphic>
          <a:graphicData uri="http://schemas.openxmlformats.org/drawingml/2006/table">
            <a:tbl>
              <a:tblPr rtl="1"/>
              <a:tblGrid>
                <a:gridCol w="1383507"/>
                <a:gridCol w="1383507"/>
                <a:gridCol w="1383507"/>
                <a:gridCol w="1383507"/>
              </a:tblGrid>
              <a:tr h="340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Amount of drug eliminated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Amount of drug in the body (mg)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Time (min)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8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 mg/min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Zero Order Reaction Example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38300" y="890885"/>
            <a:ext cx="5876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 smtClean="0"/>
              <a:t>The amount of drug eliminated for each time interval is constant ,regardless of the amount in the body.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838" y="4877469"/>
            <a:ext cx="2033587" cy="12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420" y="4951316"/>
            <a:ext cx="147902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1947961" y="473956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259111" y="517771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97211" y="483481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833661" y="524121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55861" y="503580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67011" y="54739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005111" y="51310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41561" y="55374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678211" y="495546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03798" y="4976717"/>
            <a:ext cx="93306" cy="9330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52761" y="5018962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074961" y="48135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519461" y="4902459"/>
            <a:ext cx="93306" cy="9330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>
            <a:off x="5612396" y="5442692"/>
            <a:ext cx="358226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27" name="Arc 26"/>
          <p:cNvSpPr/>
          <p:nvPr/>
        </p:nvSpPr>
        <p:spPr>
          <a:xfrm>
            <a:off x="2254250" y="4476750"/>
            <a:ext cx="4552950" cy="1784350"/>
          </a:xfrm>
          <a:prstGeom prst="arc">
            <a:avLst>
              <a:gd name="adj1" fmla="val 1055407"/>
              <a:gd name="adj2" fmla="val 9289018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517190" y="2564535"/>
            <a:ext cx="1569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rate = </a:t>
            </a:r>
            <a:r>
              <a:rPr lang="en-US" altLang="en-US" sz="2000" i="1" dirty="0"/>
              <a:t>k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[A]</a:t>
            </a:r>
            <a:r>
              <a:rPr lang="en-US" altLang="en-US" sz="2000" baseline="30000" dirty="0" smtClean="0"/>
              <a:t>0</a:t>
            </a:r>
            <a:endParaRPr lang="en-US" altLang="en-US" sz="2000" baseline="30000" dirty="0"/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517190" y="2926485"/>
            <a:ext cx="10438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 smtClean="0"/>
              <a:t>rate = </a:t>
            </a:r>
            <a:r>
              <a:rPr lang="en-US" altLang="en-US" sz="2000" i="1" dirty="0" smtClean="0"/>
              <a:t>k</a:t>
            </a:r>
            <a:endParaRPr lang="en-US" altLang="en-US" sz="2000" baseline="300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7DDA-DD10-4019-B4EE-2C47FE3A3F5E}" type="slidenum">
              <a:rPr lang="ar-SA" altLang="en-US" smtClean="0"/>
              <a:pPr/>
              <a:t>65</a:t>
            </a:fld>
            <a:endParaRPr lang="en-US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418070" y="369189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Enzyme as a catalyst.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The slow step.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7" grpId="0" animBg="1"/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Zero Order Reaction Example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3905" name="Object 1"/>
          <p:cNvGraphicFramePr>
            <a:graphicFrameLocks noChangeAspect="1"/>
          </p:cNvGraphicFramePr>
          <p:nvPr/>
        </p:nvGraphicFramePr>
        <p:xfrm>
          <a:off x="2083990" y="1241851"/>
          <a:ext cx="5001419" cy="888310"/>
        </p:xfrm>
        <a:graphic>
          <a:graphicData uri="http://schemas.openxmlformats.org/presentationml/2006/ole">
            <p:oleObj spid="_x0000_s123905" name="Equation" r:id="rId3" imgW="2273040" imgH="40608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2275189" y="5520460"/>
            <a:ext cx="4619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rate = k [NH</a:t>
            </a:r>
            <a:r>
              <a:rPr lang="en-US" sz="2400" baseline="-50000" dirty="0" smtClean="0"/>
              <a:t>3</a:t>
            </a:r>
            <a:r>
              <a:rPr lang="en-US" sz="2400" dirty="0" smtClean="0"/>
              <a:t>]</a:t>
            </a:r>
            <a:r>
              <a:rPr lang="en-US" sz="2400" b="1" baseline="50000" dirty="0" smtClean="0">
                <a:solidFill>
                  <a:srgbClr val="F20000"/>
                </a:solidFill>
              </a:rPr>
              <a:t>0</a:t>
            </a:r>
            <a:r>
              <a:rPr lang="en-US" sz="2400" dirty="0" smtClean="0"/>
              <a:t> = k </a:t>
            </a:r>
            <a:r>
              <a:rPr lang="en-US" sz="2400" b="1" dirty="0" smtClean="0">
                <a:solidFill>
                  <a:srgbClr val="F20000"/>
                </a:solidFill>
              </a:rPr>
              <a:t>(1)</a:t>
            </a:r>
            <a:r>
              <a:rPr lang="en-US" sz="2400" dirty="0" smtClean="0"/>
              <a:t> = k = constant</a:t>
            </a:r>
            <a:endParaRPr lang="en-US" sz="2400" dirty="0"/>
          </a:p>
        </p:txBody>
      </p:sp>
      <p:pic>
        <p:nvPicPr>
          <p:cNvPr id="123907" name="Picture 3" descr="http://cdn.phys.org/newman/gfx/news/hires/2009/090313_platinum-hire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0097" y="2286425"/>
            <a:ext cx="2529205" cy="3161506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7DDA-DD10-4019-B4EE-2C47FE3A3F5E}" type="slidenum">
              <a:rPr lang="ar-SA" altLang="en-US" smtClean="0"/>
              <a:pPr/>
              <a:t>66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Summary</a:t>
            </a:r>
            <a:endParaRPr lang="en-US" sz="4000" u="sng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38150" y="1565275"/>
            <a:ext cx="96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01301" y="1565275"/>
            <a:ext cx="10328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Law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83025" y="1323975"/>
            <a:ext cx="297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Concentration-Time </a:t>
            </a:r>
            <a:endParaRPr lang="en-US" dirty="0" smtClean="0"/>
          </a:p>
          <a:p>
            <a:pPr algn="ctr"/>
            <a:r>
              <a:rPr lang="en-US" dirty="0" smtClean="0"/>
              <a:t>Equation</a:t>
            </a:r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394991" y="1584325"/>
            <a:ext cx="964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Half-Life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54025" y="1962150"/>
            <a:ext cx="800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250" y="23510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30250" y="3225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30250" y="405923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646238" y="2349500"/>
            <a:ext cx="1208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</a:t>
            </a:r>
            <a:endParaRPr lang="en-US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503363" y="3227388"/>
            <a:ext cx="1663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38275" y="4070350"/>
            <a:ext cx="177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rate = </a:t>
            </a:r>
            <a:r>
              <a:rPr lang="en-US" i="1"/>
              <a:t>k </a:t>
            </a:r>
            <a:r>
              <a:rPr lang="en-US"/>
              <a:t>[A]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752975" y="3200400"/>
            <a:ext cx="236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ln[A] = ln[A]</a:t>
            </a:r>
            <a:r>
              <a:rPr lang="en-US" baseline="-25000"/>
              <a:t>0</a:t>
            </a:r>
            <a:r>
              <a:rPr lang="en-US"/>
              <a:t> - </a:t>
            </a:r>
            <a:r>
              <a:rPr lang="en-US" i="1"/>
              <a:t>kt</a:t>
            </a:r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4841875" y="3841750"/>
            <a:ext cx="2133600" cy="863600"/>
            <a:chOff x="2640" y="1904"/>
            <a:chExt cx="1344" cy="544"/>
          </a:xfrm>
        </p:grpSpPr>
        <p:grpSp>
          <p:nvGrpSpPr>
            <p:cNvPr id="17" name="Group 17"/>
            <p:cNvGrpSpPr>
              <a:grpSpLocks/>
            </p:cNvGrpSpPr>
            <p:nvPr/>
          </p:nvGrpSpPr>
          <p:grpSpPr bwMode="auto">
            <a:xfrm>
              <a:off x="2640" y="1904"/>
              <a:ext cx="350" cy="544"/>
              <a:chOff x="2640" y="1904"/>
              <a:chExt cx="350" cy="544"/>
            </a:xfrm>
          </p:grpSpPr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2703" y="1904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24" name="Text Box 19"/>
              <p:cNvSpPr txBox="1">
                <a:spLocks noChangeArrowheads="1"/>
              </p:cNvSpPr>
              <p:nvPr/>
            </p:nvSpPr>
            <p:spPr bwMode="auto">
              <a:xfrm>
                <a:off x="2640" y="2160"/>
                <a:ext cx="3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[A]</a:t>
                </a:r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2972" y="2032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245" y="1904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3170" y="2160"/>
              <a:ext cx="4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[A]</a:t>
              </a:r>
              <a:r>
                <a:rPr lang="en-US" baseline="-25000"/>
                <a:t>0</a:t>
              </a:r>
              <a:endParaRPr lang="en-US"/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>
              <a:off x="3216" y="2176"/>
              <a:ext cx="2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554" y="2032"/>
              <a:ext cx="4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 </a:t>
              </a:r>
              <a:r>
                <a:rPr lang="en-US" i="1"/>
                <a:t>kt</a:t>
              </a:r>
              <a:endParaRPr lang="en-US"/>
            </a:p>
          </p:txBody>
        </p:sp>
      </p:grp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4962525" y="2305050"/>
            <a:ext cx="1892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[A] = [A]</a:t>
            </a:r>
            <a:r>
              <a:rPr lang="en-US" baseline="-25000"/>
              <a:t>0</a:t>
            </a:r>
            <a:r>
              <a:rPr lang="en-US"/>
              <a:t> - </a:t>
            </a:r>
            <a:r>
              <a:rPr lang="en-US" i="1"/>
              <a:t>kt</a:t>
            </a:r>
            <a:endParaRPr lang="en-US"/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7145338" y="2992438"/>
            <a:ext cx="1406525" cy="874712"/>
            <a:chOff x="1104" y="3097"/>
            <a:chExt cx="886" cy="551"/>
          </a:xfrm>
        </p:grpSpPr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1104" y="3185"/>
              <a:ext cx="2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t</a:t>
              </a:r>
              <a:r>
                <a:rPr lang="en-US" baseline="-25000">
                  <a:cs typeface="Arial" charset="0"/>
                </a:rPr>
                <a:t>½</a:t>
              </a:r>
              <a:endParaRPr lang="en-US" i="1" baseline="-25000"/>
            </a:p>
          </p:txBody>
        </p:sp>
        <p:grpSp>
          <p:nvGrpSpPr>
            <p:cNvPr id="29" name="Group 29"/>
            <p:cNvGrpSpPr>
              <a:grpSpLocks/>
            </p:cNvGrpSpPr>
            <p:nvPr/>
          </p:nvGrpSpPr>
          <p:grpSpPr bwMode="auto">
            <a:xfrm>
              <a:off x="1336" y="3097"/>
              <a:ext cx="654" cy="551"/>
              <a:chOff x="2460" y="2256"/>
              <a:chExt cx="654" cy="551"/>
            </a:xfrm>
          </p:grpSpPr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2688" y="2256"/>
                <a:ext cx="426" cy="551"/>
                <a:chOff x="3110" y="3241"/>
                <a:chExt cx="426" cy="551"/>
              </a:xfrm>
            </p:grpSpPr>
            <p:sp>
              <p:nvSpPr>
                <p:cNvPr id="3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110" y="3241"/>
                  <a:ext cx="42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/>
                    <a:t>ln 2</a:t>
                  </a:r>
                </a:p>
              </p:txBody>
            </p:sp>
            <p:sp>
              <p:nvSpPr>
                <p:cNvPr id="33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190" y="3504"/>
                  <a:ext cx="212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1"/>
                    <a:t>k</a:t>
                  </a:r>
                </a:p>
              </p:txBody>
            </p:sp>
            <p:sp>
              <p:nvSpPr>
                <p:cNvPr id="34" name="Line 33"/>
                <p:cNvSpPr>
                  <a:spLocks noChangeShapeType="1"/>
                </p:cNvSpPr>
                <p:nvPr/>
              </p:nvSpPr>
              <p:spPr bwMode="auto">
                <a:xfrm>
                  <a:off x="3128" y="3517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2460" y="2384"/>
                <a:ext cx="22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=</a:t>
                </a:r>
              </a:p>
            </p:txBody>
          </p:sp>
        </p:grpSp>
      </p:grpSp>
      <p:grpSp>
        <p:nvGrpSpPr>
          <p:cNvPr id="35" name="Group 35"/>
          <p:cNvGrpSpPr>
            <a:grpSpLocks/>
          </p:cNvGrpSpPr>
          <p:nvPr/>
        </p:nvGrpSpPr>
        <p:grpSpPr bwMode="auto">
          <a:xfrm>
            <a:off x="7091363" y="2114550"/>
            <a:ext cx="1430337" cy="827088"/>
            <a:chOff x="549" y="3079"/>
            <a:chExt cx="901" cy="521"/>
          </a:xfrm>
        </p:grpSpPr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549" y="3191"/>
              <a:ext cx="4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t</a:t>
              </a:r>
              <a:r>
                <a:rPr lang="en-US" i="1" baseline="-25000">
                  <a:cs typeface="Arial" charset="0"/>
                </a:rPr>
                <a:t>½</a:t>
              </a:r>
              <a:r>
                <a:rPr lang="en-US"/>
                <a:t> =</a:t>
              </a:r>
            </a:p>
          </p:txBody>
        </p:sp>
        <p:grpSp>
          <p:nvGrpSpPr>
            <p:cNvPr id="37" name="Group 37"/>
            <p:cNvGrpSpPr>
              <a:grpSpLocks/>
            </p:cNvGrpSpPr>
            <p:nvPr/>
          </p:nvGrpSpPr>
          <p:grpSpPr bwMode="auto">
            <a:xfrm>
              <a:off x="970" y="3079"/>
              <a:ext cx="480" cy="521"/>
              <a:chOff x="970" y="3079"/>
              <a:chExt cx="480" cy="521"/>
            </a:xfrm>
          </p:grpSpPr>
          <p:sp>
            <p:nvSpPr>
              <p:cNvPr id="38" name="Text Box 38"/>
              <p:cNvSpPr txBox="1">
                <a:spLocks noChangeArrowheads="1"/>
              </p:cNvSpPr>
              <p:nvPr/>
            </p:nvSpPr>
            <p:spPr bwMode="auto">
              <a:xfrm>
                <a:off x="1001" y="3079"/>
                <a:ext cx="42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[A]</a:t>
                </a:r>
                <a:r>
                  <a:rPr lang="en-US" baseline="-25000"/>
                  <a:t>0</a:t>
                </a:r>
                <a:endParaRPr lang="en-US"/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1051" y="3312"/>
                <a:ext cx="31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2</a:t>
                </a:r>
                <a:r>
                  <a:rPr lang="en-US" i="1"/>
                  <a:t>k</a:t>
                </a:r>
              </a:p>
            </p:txBody>
          </p:sp>
          <p:sp>
            <p:nvSpPr>
              <p:cNvPr id="40" name="Line 40"/>
              <p:cNvSpPr>
                <a:spLocks noChangeShapeType="1"/>
              </p:cNvSpPr>
              <p:nvPr/>
            </p:nvSpPr>
            <p:spPr bwMode="auto">
              <a:xfrm>
                <a:off x="970" y="3359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1" name="Group 41"/>
          <p:cNvGrpSpPr>
            <a:grpSpLocks/>
          </p:cNvGrpSpPr>
          <p:nvPr/>
        </p:nvGrpSpPr>
        <p:grpSpPr bwMode="auto">
          <a:xfrm>
            <a:off x="7077075" y="3867150"/>
            <a:ext cx="1460500" cy="827088"/>
            <a:chOff x="432" y="3008"/>
            <a:chExt cx="920" cy="521"/>
          </a:xfrm>
        </p:grpSpPr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432" y="3120"/>
              <a:ext cx="4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t</a:t>
              </a:r>
              <a:r>
                <a:rPr lang="en-US" i="1" baseline="-25000">
                  <a:cs typeface="Arial" charset="0"/>
                </a:rPr>
                <a:t>½</a:t>
              </a:r>
              <a:r>
                <a:rPr lang="en-US"/>
                <a:t> =</a:t>
              </a:r>
            </a:p>
          </p:txBody>
        </p:sp>
        <p:grpSp>
          <p:nvGrpSpPr>
            <p:cNvPr id="43" name="Group 43"/>
            <p:cNvGrpSpPr>
              <a:grpSpLocks/>
            </p:cNvGrpSpPr>
            <p:nvPr/>
          </p:nvGrpSpPr>
          <p:grpSpPr bwMode="auto">
            <a:xfrm>
              <a:off x="835" y="3008"/>
              <a:ext cx="517" cy="521"/>
              <a:chOff x="1382" y="3584"/>
              <a:chExt cx="517" cy="521"/>
            </a:xfrm>
          </p:grpSpPr>
          <p:sp>
            <p:nvSpPr>
              <p:cNvPr id="44" name="Text Box 44"/>
              <p:cNvSpPr txBox="1">
                <a:spLocks noChangeArrowheads="1"/>
              </p:cNvSpPr>
              <p:nvPr/>
            </p:nvSpPr>
            <p:spPr bwMode="auto">
              <a:xfrm>
                <a:off x="1529" y="3584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45" name="Text Box 45"/>
              <p:cNvSpPr txBox="1">
                <a:spLocks noChangeArrowheads="1"/>
              </p:cNvSpPr>
              <p:nvPr/>
            </p:nvSpPr>
            <p:spPr bwMode="auto">
              <a:xfrm>
                <a:off x="1382" y="3817"/>
                <a:ext cx="5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/>
                  <a:t>k</a:t>
                </a:r>
                <a:r>
                  <a:rPr lang="en-US"/>
                  <a:t>[A]</a:t>
                </a:r>
                <a:r>
                  <a:rPr lang="en-US" baseline="-25000"/>
                  <a:t>0</a:t>
                </a:r>
                <a:endParaRPr lang="en-US" i="1"/>
              </a:p>
            </p:txBody>
          </p:sp>
          <p:sp>
            <p:nvSpPr>
              <p:cNvPr id="46" name="Line 46"/>
              <p:cNvSpPr>
                <a:spLocks noChangeShapeType="1"/>
              </p:cNvSpPr>
              <p:nvPr/>
            </p:nvSpPr>
            <p:spPr bwMode="auto">
              <a:xfrm>
                <a:off x="1400" y="3840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971800" y="1565275"/>
            <a:ext cx="1127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Units on </a:t>
            </a:r>
            <a:r>
              <a:rPr lang="en-US" i="1" dirty="0" smtClean="0"/>
              <a:t>k</a:t>
            </a:r>
            <a:endParaRPr lang="en-US" i="1" dirty="0"/>
          </a:p>
        </p:txBody>
      </p:sp>
      <p:sp>
        <p:nvSpPr>
          <p:cNvPr id="49" name="Rectangle 48"/>
          <p:cNvSpPr/>
          <p:nvPr/>
        </p:nvSpPr>
        <p:spPr>
          <a:xfrm>
            <a:off x="3289364" y="406348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M</a:t>
            </a:r>
            <a:r>
              <a:rPr lang="en-US" altLang="en-US" baseline="30000" dirty="0" smtClean="0"/>
              <a:t>-1</a:t>
            </a:r>
            <a:r>
              <a:rPr lang="en-US" altLang="en-US" dirty="0" smtClean="0"/>
              <a:t> s</a:t>
            </a:r>
            <a:r>
              <a:rPr lang="en-US" altLang="en-US" baseline="30000" dirty="0" smtClean="0"/>
              <a:t>-1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451289" y="3244334"/>
            <a:ext cx="399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s</a:t>
            </a:r>
            <a:r>
              <a:rPr lang="en-US" altLang="en-US" baseline="30000" dirty="0" smtClean="0"/>
              <a:t>-1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3327464" y="2368034"/>
            <a:ext cx="631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M</a:t>
            </a:r>
            <a:r>
              <a:rPr lang="en-US" altLang="en-US" baseline="30000" dirty="0" smtClean="0"/>
              <a:t> </a:t>
            </a:r>
            <a:r>
              <a:rPr lang="en-US" altLang="en-US" dirty="0" smtClean="0"/>
              <a:t>s</a:t>
            </a:r>
            <a:r>
              <a:rPr lang="en-US" altLang="en-US" baseline="30000" dirty="0" smtClean="0"/>
              <a:t>-1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chemwiki.ucdavis.edu/@api/deki/files/8442/u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404" y="4749324"/>
            <a:ext cx="2826346" cy="2261075"/>
          </a:xfrm>
          <a:prstGeom prst="rect">
            <a:avLst/>
          </a:prstGeom>
          <a:noFill/>
        </p:spPr>
      </p:pic>
      <p:pic>
        <p:nvPicPr>
          <p:cNvPr id="133124" name="Picture 4" descr="http://chemwiki.ucdavis.edu/@api/deki/files/8438/b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6350" y="4762500"/>
            <a:ext cx="2607469" cy="20859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-671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Summary</a:t>
            </a:r>
            <a:endParaRPr lang="en-US" sz="4000" u="sng" dirty="0"/>
          </a:p>
        </p:txBody>
      </p:sp>
      <p:grpSp>
        <p:nvGrpSpPr>
          <p:cNvPr id="4" name="Group 3"/>
          <p:cNvGrpSpPr/>
          <p:nvPr/>
        </p:nvGrpSpPr>
        <p:grpSpPr>
          <a:xfrm>
            <a:off x="6769693" y="1978025"/>
            <a:ext cx="1938740" cy="742950"/>
            <a:chOff x="2010325" y="5562466"/>
            <a:chExt cx="1938740" cy="742950"/>
          </a:xfrm>
        </p:grpSpPr>
        <p:grpSp>
          <p:nvGrpSpPr>
            <p:cNvPr id="5" name="Group 43"/>
            <p:cNvGrpSpPr>
              <a:grpSpLocks/>
            </p:cNvGrpSpPr>
            <p:nvPr/>
          </p:nvGrpSpPr>
          <p:grpSpPr bwMode="auto">
            <a:xfrm>
              <a:off x="2010325" y="5582519"/>
              <a:ext cx="458788" cy="663575"/>
              <a:chOff x="2675" y="1975"/>
              <a:chExt cx="289" cy="418"/>
            </a:xfrm>
          </p:grpSpPr>
          <p:sp>
            <p:nvSpPr>
              <p:cNvPr id="11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75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2" name="Text Box 41"/>
              <p:cNvSpPr txBox="1">
                <a:spLocks noChangeArrowheads="1"/>
              </p:cNvSpPr>
              <p:nvPr/>
            </p:nvSpPr>
            <p:spPr bwMode="auto">
              <a:xfrm>
                <a:off x="2675" y="2160"/>
                <a:ext cx="28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3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6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  <p:sp>
          <p:nvSpPr>
            <p:cNvPr id="7" name="Text Box 46"/>
            <p:cNvSpPr txBox="1">
              <a:spLocks noChangeArrowheads="1"/>
            </p:cNvSpPr>
            <p:nvPr/>
          </p:nvSpPr>
          <p:spPr bwMode="auto">
            <a:xfrm>
              <a:off x="3391852" y="5562466"/>
              <a:ext cx="354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8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68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[A]</a:t>
              </a:r>
              <a:r>
                <a:rPr lang="en-US" baseline="-25000" dirty="0"/>
                <a:t>0</a:t>
              </a:r>
              <a:endParaRPr lang="en-US" dirty="0"/>
            </a:p>
          </p:txBody>
        </p:sp>
        <p:sp>
          <p:nvSpPr>
            <p:cNvPr id="9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 smtClean="0">
                  <a:solidFill>
                    <a:srgbClr val="7030A0"/>
                  </a:solidFill>
                </a:rPr>
                <a:t>k</a:t>
              </a:r>
              <a:r>
                <a:rPr lang="en-US" i="1" dirty="0" err="1" smtClean="0">
                  <a:solidFill>
                    <a:srgbClr val="FFC000"/>
                  </a:solidFill>
                </a:rPr>
                <a:t>t</a:t>
              </a:r>
              <a:r>
                <a:rPr lang="en-US" dirty="0" smtClean="0"/>
                <a:t>  + 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37871" y="1892300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3333FF"/>
                </a:solidFill>
              </a:rPr>
              <a:t>ln</a:t>
            </a:r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314700" y="1466110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Order Reaction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34047" y="1469220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 Order Reaction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42875" y="1466110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Zero Order Reaction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-38100" y="1901825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pic>
        <p:nvPicPr>
          <p:cNvPr id="24" name="Picture 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484" y="2889802"/>
            <a:ext cx="2521414" cy="221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7298" y="2775245"/>
            <a:ext cx="2462403" cy="2372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650" y="2867025"/>
            <a:ext cx="22695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031125" y="1092200"/>
            <a:ext cx="883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</a:t>
            </a:r>
            <a:endParaRPr lang="en-US" dirty="0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3992931" y="1089978"/>
            <a:ext cx="1210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7111036" y="1098550"/>
            <a:ext cx="12893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rate = </a:t>
            </a:r>
            <a:r>
              <a:rPr lang="en-US" i="1" dirty="0"/>
              <a:t>k </a:t>
            </a:r>
            <a:r>
              <a:rPr lang="en-US" dirty="0"/>
              <a:t>[A]</a:t>
            </a:r>
            <a:r>
              <a:rPr lang="en-US" baseline="30000" dirty="0"/>
              <a:t>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9" grpId="0"/>
      <p:bldP spid="3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Side note: Third Order Kinetics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6187" y="5514886"/>
            <a:ext cx="6677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One possibility for the mechanism of this reaction would be a three-body collision (i.e. a true </a:t>
            </a:r>
            <a:r>
              <a:rPr lang="en-US" sz="2000" dirty="0" err="1" smtClean="0"/>
              <a:t>termolecular</a:t>
            </a:r>
            <a:r>
              <a:rPr lang="en-US" sz="2000" dirty="0" smtClean="0"/>
              <a:t> reaction).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246187" y="971461"/>
            <a:ext cx="6677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Rare and typically slow!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193" y="1804989"/>
            <a:ext cx="2411413" cy="49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3975" y="1733550"/>
            <a:ext cx="2482850" cy="59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7" name="Picture 7" descr="https://encrypted-tbn1.gstatic.com/images?q=tbn:ANd9GcSKOqNwOpQfn5jgQgeh79X2jiuszJ54HFXVsGMfn_s6ZjGgAZ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892" y="2724150"/>
            <a:ext cx="1999265" cy="2547452"/>
          </a:xfrm>
          <a:prstGeom prst="rect">
            <a:avLst/>
          </a:prstGeom>
          <a:noFill/>
        </p:spPr>
      </p:pic>
      <p:pic>
        <p:nvPicPr>
          <p:cNvPr id="138249" name="Picture 9" descr="http://chemwiki.ucdavis.edu/@api/deki/files/8441/ter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191" y="3013075"/>
            <a:ext cx="2115344" cy="1692275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11C45-1258-4161-A8C6-A355519A833E}" type="slidenum">
              <a:rPr lang="en-US"/>
              <a:pPr>
                <a:defRPr/>
              </a:pPr>
              <a:t>7</a:t>
            </a:fld>
            <a:endParaRPr lang="en-US"/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849461" y="224970"/>
            <a:ext cx="1431925" cy="457200"/>
            <a:chOff x="2434" y="2137"/>
            <a:chExt cx="902" cy="288"/>
          </a:xfrm>
        </p:grpSpPr>
        <p:sp>
          <p:nvSpPr>
            <p:cNvPr id="7192" name="Text Box 4"/>
            <p:cNvSpPr txBox="1">
              <a:spLocks noChangeArrowheads="1"/>
            </p:cNvSpPr>
            <p:nvPr/>
          </p:nvSpPr>
          <p:spPr bwMode="auto">
            <a:xfrm>
              <a:off x="2434" y="2137"/>
              <a:ext cx="9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dirty="0"/>
                <a:t>A          </a:t>
              </a:r>
              <a:r>
                <a:rPr lang="en-US" alt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193" name="Line 5"/>
            <p:cNvSpPr>
              <a:spLocks noChangeShapeType="1"/>
            </p:cNvSpPr>
            <p:nvPr/>
          </p:nvSpPr>
          <p:spPr bwMode="auto">
            <a:xfrm>
              <a:off x="2712" y="228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448821" y="3829735"/>
            <a:ext cx="1824037" cy="879475"/>
            <a:chOff x="518" y="3200"/>
            <a:chExt cx="1149" cy="554"/>
          </a:xfrm>
        </p:grpSpPr>
        <p:sp>
          <p:nvSpPr>
            <p:cNvPr id="7187" name="Text Box 9"/>
            <p:cNvSpPr txBox="1">
              <a:spLocks noChangeArrowheads="1"/>
            </p:cNvSpPr>
            <p:nvPr/>
          </p:nvSpPr>
          <p:spPr bwMode="auto">
            <a:xfrm>
              <a:off x="518" y="3337"/>
              <a:ext cx="7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-</a:t>
              </a:r>
            </a:p>
          </p:txBody>
        </p:sp>
        <p:grpSp>
          <p:nvGrpSpPr>
            <p:cNvPr id="7188" name="Group 10"/>
            <p:cNvGrpSpPr>
              <a:grpSpLocks/>
            </p:cNvGrpSpPr>
            <p:nvPr/>
          </p:nvGrpSpPr>
          <p:grpSpPr bwMode="auto">
            <a:xfrm>
              <a:off x="1200" y="3200"/>
              <a:ext cx="467" cy="554"/>
              <a:chOff x="2054" y="3286"/>
              <a:chExt cx="467" cy="554"/>
            </a:xfrm>
          </p:grpSpPr>
          <p:sp>
            <p:nvSpPr>
              <p:cNvPr id="7189" name="Text Box 11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[A]</a:t>
                </a:r>
              </a:p>
            </p:txBody>
          </p:sp>
          <p:sp>
            <p:nvSpPr>
              <p:cNvPr id="7190" name="Text Box 12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7191" name="Line 13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4058" y="4931460"/>
            <a:ext cx="1824038" cy="879475"/>
            <a:chOff x="624" y="2998"/>
            <a:chExt cx="1149" cy="554"/>
          </a:xfrm>
        </p:grpSpPr>
        <p:sp>
          <p:nvSpPr>
            <p:cNvPr id="7182" name="Text Box 15"/>
            <p:cNvSpPr txBox="1">
              <a:spLocks noChangeArrowheads="1"/>
            </p:cNvSpPr>
            <p:nvPr/>
          </p:nvSpPr>
          <p:spPr bwMode="auto">
            <a:xfrm>
              <a:off x="624" y="3135"/>
              <a:ext cx="6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/>
                <a:t>rate = </a:t>
              </a:r>
            </a:p>
          </p:txBody>
        </p:sp>
        <p:grpSp>
          <p:nvGrpSpPr>
            <p:cNvPr id="7183" name="Group 16"/>
            <p:cNvGrpSpPr>
              <a:grpSpLocks/>
            </p:cNvGrpSpPr>
            <p:nvPr/>
          </p:nvGrpSpPr>
          <p:grpSpPr bwMode="auto">
            <a:xfrm>
              <a:off x="1306" y="2998"/>
              <a:ext cx="467" cy="554"/>
              <a:chOff x="2054" y="3286"/>
              <a:chExt cx="467" cy="554"/>
            </a:xfrm>
          </p:grpSpPr>
          <p:sp>
            <p:nvSpPr>
              <p:cNvPr id="7184" name="Text Box 17"/>
              <p:cNvSpPr txBox="1">
                <a:spLocks noChangeArrowheads="1"/>
              </p:cNvSpPr>
              <p:nvPr/>
            </p:nvSpPr>
            <p:spPr bwMode="auto">
              <a:xfrm>
                <a:off x="2054" y="3286"/>
                <a:ext cx="46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/>
                  <a:t>[</a:t>
                </a:r>
                <a:r>
                  <a:rPr lang="en-US" altLang="en-US">
                    <a:solidFill>
                      <a:srgbClr val="FF0000"/>
                    </a:solidFill>
                  </a:rPr>
                  <a:t>B</a:t>
                </a:r>
                <a:r>
                  <a:rPr lang="en-US" altLang="en-US"/>
                  <a:t>]</a:t>
                </a:r>
              </a:p>
            </p:txBody>
          </p:sp>
          <p:sp>
            <p:nvSpPr>
              <p:cNvPr id="7185" name="Text Box 18"/>
              <p:cNvSpPr txBox="1">
                <a:spLocks noChangeArrowheads="1"/>
              </p:cNvSpPr>
              <p:nvPr/>
            </p:nvSpPr>
            <p:spPr bwMode="auto">
              <a:xfrm>
                <a:off x="2144" y="3552"/>
                <a:ext cx="28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Symbol" pitchFamily="18" charset="2"/>
                  </a:rPr>
                  <a:t>D</a:t>
                </a:r>
                <a:r>
                  <a:rPr lang="en-US" altLang="en-US" i="1"/>
                  <a:t>t</a:t>
                </a:r>
                <a:endParaRPr lang="en-US" altLang="en-US"/>
              </a:p>
            </p:txBody>
          </p:sp>
          <p:sp>
            <p:nvSpPr>
              <p:cNvPr id="7186" name="Line 19"/>
              <p:cNvSpPr>
                <a:spLocks noChangeShapeType="1"/>
              </p:cNvSpPr>
              <p:nvPr/>
            </p:nvSpPr>
            <p:spPr bwMode="auto">
              <a:xfrm>
                <a:off x="2095" y="359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124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159" y="3575964"/>
            <a:ext cx="4258072" cy="286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878112"/>
            <a:ext cx="1200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78112"/>
            <a:ext cx="12668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0825" y="916212"/>
            <a:ext cx="11398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78112"/>
            <a:ext cx="12065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8425" y="878112"/>
            <a:ext cx="12223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3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4775" y="878112"/>
            <a:ext cx="11969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7788" y="878112"/>
            <a:ext cx="12176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2925987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10 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39652" y="2912771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18 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3615" y="2939203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24 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78052" y="2950276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28 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41702" y="2945037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31 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95034" y="2950276"/>
            <a:ext cx="8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33 red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2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28" grpId="0"/>
      <p:bldP spid="29" grpId="0"/>
      <p:bldP spid="30" grpId="0"/>
      <p:bldP spid="3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8600" y="887729"/>
            <a:ext cx="6172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 smtClean="0"/>
              <a:t>Set up the reaction.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 smtClean="0"/>
              <a:t>Measure concentration change over time.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 smtClean="0"/>
              <a:t>Graph the result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2400" dirty="0" smtClean="0"/>
              <a:t>Find the graph that generates a straight line.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19190" y="5629910"/>
            <a:ext cx="1972387" cy="832866"/>
            <a:chOff x="1964289" y="5505316"/>
            <a:chExt cx="1972387" cy="832866"/>
          </a:xfrm>
        </p:grpSpPr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1964289" y="5525379"/>
              <a:ext cx="552451" cy="812803"/>
              <a:chOff x="2646" y="1939"/>
              <a:chExt cx="348" cy="512"/>
            </a:xfrm>
          </p:grpSpPr>
          <p:sp>
            <p:nvSpPr>
              <p:cNvPr id="17" name="Text Box 40"/>
              <p:cNvSpPr txBox="1">
                <a:spLocks noChangeArrowheads="1"/>
              </p:cNvSpPr>
              <p:nvPr/>
            </p:nvSpPr>
            <p:spPr bwMode="auto">
              <a:xfrm>
                <a:off x="2727" y="1939"/>
                <a:ext cx="21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18" name="Text Box 41"/>
              <p:cNvSpPr txBox="1">
                <a:spLocks noChangeArrowheads="1"/>
              </p:cNvSpPr>
              <p:nvPr/>
            </p:nvSpPr>
            <p:spPr bwMode="auto">
              <a:xfrm>
                <a:off x="2646" y="2160"/>
                <a:ext cx="34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</a:rPr>
                  <a:t>[A]</a:t>
                </a:r>
              </a:p>
            </p:txBody>
          </p:sp>
          <p:sp>
            <p:nvSpPr>
              <p:cNvPr id="19" name="Line 42"/>
              <p:cNvSpPr>
                <a:spLocks noChangeShapeType="1"/>
              </p:cNvSpPr>
              <p:nvPr/>
            </p:nvSpPr>
            <p:spPr bwMode="auto">
              <a:xfrm>
                <a:off x="2695" y="2176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2" name="Text Box 44"/>
            <p:cNvSpPr txBox="1">
              <a:spLocks noChangeArrowheads="1"/>
            </p:cNvSpPr>
            <p:nvPr/>
          </p:nvSpPr>
          <p:spPr bwMode="auto">
            <a:xfrm>
              <a:off x="2481808" y="5673009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=</a:t>
              </a:r>
            </a:p>
          </p:txBody>
        </p:sp>
        <p:sp>
          <p:nvSpPr>
            <p:cNvPr id="13" name="Text Box 46"/>
            <p:cNvSpPr txBox="1">
              <a:spLocks noChangeArrowheads="1"/>
            </p:cNvSpPr>
            <p:nvPr/>
          </p:nvSpPr>
          <p:spPr bwMode="auto">
            <a:xfrm>
              <a:off x="3391852" y="5505316"/>
              <a:ext cx="34015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14" name="Text Box 47"/>
            <p:cNvSpPr txBox="1">
              <a:spLocks noChangeArrowheads="1"/>
            </p:cNvSpPr>
            <p:nvPr/>
          </p:nvSpPr>
          <p:spPr bwMode="auto">
            <a:xfrm>
              <a:off x="3280727" y="5848216"/>
              <a:ext cx="6559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[A]</a:t>
              </a:r>
              <a:r>
                <a:rPr lang="en-US" sz="2400" baseline="-25000" dirty="0"/>
                <a:t>0</a:t>
              </a:r>
              <a:endParaRPr lang="en-US" sz="2400" dirty="0"/>
            </a:p>
          </p:txBody>
        </p: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>
              <a:off x="3307715" y="5873616"/>
              <a:ext cx="450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6" name="Text Box 49"/>
            <p:cNvSpPr txBox="1">
              <a:spLocks noChangeArrowheads="1"/>
            </p:cNvSpPr>
            <p:nvPr/>
          </p:nvSpPr>
          <p:spPr bwMode="auto">
            <a:xfrm>
              <a:off x="2725247" y="5686236"/>
              <a:ext cx="7859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 smtClean="0">
                  <a:solidFill>
                    <a:srgbClr val="7030A0"/>
                  </a:solidFill>
                </a:rPr>
                <a:t>k</a:t>
              </a:r>
              <a:r>
                <a:rPr lang="en-US" sz="2400" i="1" dirty="0" err="1" smtClean="0">
                  <a:solidFill>
                    <a:srgbClr val="FFC000"/>
                  </a:solidFill>
                </a:rPr>
                <a:t>t</a:t>
              </a:r>
              <a:r>
                <a:rPr lang="en-US" sz="2400" dirty="0" smtClean="0"/>
                <a:t>  + </a:t>
              </a:r>
              <a:endParaRPr lang="en-US" sz="2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44834" y="5658485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3333FF"/>
                </a:solidFill>
              </a:rPr>
              <a:t>ln</a:t>
            </a:r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</a:t>
            </a:r>
            <a:r>
              <a:rPr lang="en-US" sz="2400" dirty="0" err="1" smtClean="0"/>
              <a:t>ln</a:t>
            </a:r>
            <a:r>
              <a:rPr lang="en-US" sz="2400" dirty="0" smtClean="0"/>
              <a:t>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421663" y="5232295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Order Reaction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41010" y="5235405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Second Order Reaction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9838" y="5232295"/>
            <a:ext cx="252298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Zero Order Reaction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863" y="5668010"/>
            <a:ext cx="283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33FF"/>
                </a:solidFill>
              </a:rPr>
              <a:t>[A]</a:t>
            </a:r>
            <a:r>
              <a:rPr lang="en-US" sz="2400" baseline="-25000" dirty="0" smtClean="0">
                <a:solidFill>
                  <a:srgbClr val="3333FF"/>
                </a:solidFill>
              </a:rPr>
              <a:t>t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7030A0"/>
                </a:solidFill>
              </a:rPr>
              <a:t>-k</a:t>
            </a:r>
            <a:r>
              <a:rPr lang="en-US" sz="2400" dirty="0" smtClean="0"/>
              <a:t>  • </a:t>
            </a:r>
            <a:r>
              <a:rPr lang="en-US" sz="2400" dirty="0" smtClean="0">
                <a:solidFill>
                  <a:srgbClr val="FFC000"/>
                </a:solidFill>
              </a:rPr>
              <a:t>t</a:t>
            </a:r>
            <a:r>
              <a:rPr lang="en-US" sz="2400" dirty="0" smtClean="0"/>
              <a:t> + [A]</a:t>
            </a:r>
            <a:r>
              <a:rPr lang="en-US" sz="2400" baseline="-25000" dirty="0" smtClean="0"/>
              <a:t>0</a:t>
            </a:r>
            <a:endParaRPr lang="en-US" sz="2400" dirty="0"/>
          </a:p>
        </p:txBody>
      </p:sp>
      <p:pic>
        <p:nvPicPr>
          <p:cNvPr id="1392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0" y="2816225"/>
            <a:ext cx="2371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1212" y="2800350"/>
            <a:ext cx="2466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495" y="2826068"/>
            <a:ext cx="26860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www.chem.purdue.edu/gchelp/howtosolveit/Kinetics/KineticsArt/3_graphs_0_or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633" y="2980210"/>
            <a:ext cx="4317274" cy="1537660"/>
          </a:xfrm>
          <a:prstGeom prst="rect">
            <a:avLst/>
          </a:prstGeom>
          <a:noFill/>
        </p:spPr>
      </p:pic>
      <p:pic>
        <p:nvPicPr>
          <p:cNvPr id="139268" name="Picture 4" descr="Graphs of concentration versus time, log concentration versus time and reciprocal of concentration versus time for a first order reaction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5691" y="4919345"/>
            <a:ext cx="4495157" cy="1671459"/>
          </a:xfrm>
          <a:prstGeom prst="rect">
            <a:avLst/>
          </a:prstGeom>
          <a:noFill/>
        </p:spPr>
      </p:pic>
      <p:pic>
        <p:nvPicPr>
          <p:cNvPr id="139270" name="Picture 6" descr="Graphs of concentration versus time, log concentration versus time and reciprocal of concentration versus time for a second order reactio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037" y="1033144"/>
            <a:ext cx="4480243" cy="1673003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5477" y="-67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Kinetics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7190" y="1586984"/>
            <a:ext cx="166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Experiment 1: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381000" y="3545324"/>
            <a:ext cx="166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Experiment 2: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373380" y="5560814"/>
            <a:ext cx="16698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Experiment 3:</a:t>
            </a:r>
            <a:endParaRPr lang="en-US" sz="2000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1000" y="1108711"/>
            <a:ext cx="7215553" cy="13949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2052" name="Picture 4" descr="http://treasure.diylol.com/uploads/post/image/217448/resized_y-u-no-meme-generator-kamran-y-u-no-do-chemical-kinetics-0199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884448"/>
            <a:ext cx="2400300" cy="2400300"/>
          </a:xfrm>
          <a:prstGeom prst="rect">
            <a:avLst/>
          </a:prstGeom>
          <a:noFill/>
        </p:spPr>
      </p:pic>
      <p:pic>
        <p:nvPicPr>
          <p:cNvPr id="2054" name="Picture 6" descr="http://www.thenakedscientists.com/forum/index.php?action=dlattach;topic=33673.0;attach=12729;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867367"/>
            <a:ext cx="2628900" cy="2417381"/>
          </a:xfrm>
          <a:prstGeom prst="rect">
            <a:avLst/>
          </a:prstGeom>
          <a:noFill/>
        </p:spPr>
      </p:pic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11" name="Rectangle 10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13.3</a:t>
              </a:r>
            </a:p>
            <a:p>
              <a:r>
                <a:rPr lang="en-US" sz="2400" b="1" dirty="0" smtClean="0"/>
                <a:t>Page 577</a:t>
              </a:r>
              <a:endParaRPr lang="en-US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C1A7F-4403-42EA-B3DF-34CEA1EA5388}" type="slidenum">
              <a:rPr lang="en-US"/>
              <a:pPr/>
              <a:t>8</a:t>
            </a:fld>
            <a:endParaRPr lang="en-US"/>
          </a:p>
        </p:txBody>
      </p:sp>
      <p:sp>
        <p:nvSpPr>
          <p:cNvPr id="20685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338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Osmotic Pressure</a:t>
            </a:r>
          </a:p>
        </p:txBody>
      </p:sp>
      <p:sp>
        <p:nvSpPr>
          <p:cNvPr id="20685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7620000" cy="21488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Osmosis is a rate controlled phenomenon.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The solvent is passing from the dilute solution into the concentrated solution at a faster rate than in opposite direction, i.e. establishing an equilibrium.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en-US" sz="2800" dirty="0"/>
              <a:t>The osmotic </a:t>
            </a:r>
            <a:r>
              <a:rPr lang="en-US" altLang="en-US" sz="2800" dirty="0" smtClean="0"/>
              <a:t>pressure</a:t>
            </a:r>
            <a:endParaRPr lang="en-US" altLang="en-US" sz="2800" dirty="0"/>
          </a:p>
        </p:txBody>
      </p:sp>
      <p:graphicFrame>
        <p:nvGraphicFramePr>
          <p:cNvPr id="206856" name="Object 8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92483080"/>
              </p:ext>
            </p:extLst>
          </p:nvPr>
        </p:nvGraphicFramePr>
        <p:xfrm>
          <a:off x="1522188" y="3041198"/>
          <a:ext cx="2207986" cy="722539"/>
        </p:xfrm>
        <a:graphic>
          <a:graphicData uri="http://schemas.openxmlformats.org/presentationml/2006/ole">
            <p:oleObj spid="_x0000_s140290" name="Equation" r:id="rId3" imgW="622080" imgH="177480" progId="Equation.3">
              <p:embed/>
            </p:oleObj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80113236"/>
              </p:ext>
            </p:extLst>
          </p:nvPr>
        </p:nvGraphicFramePr>
        <p:xfrm>
          <a:off x="443435" y="3847238"/>
          <a:ext cx="4964226" cy="1921866"/>
        </p:xfrm>
        <a:graphic>
          <a:graphicData uri="http://schemas.openxmlformats.org/presentationml/2006/ole">
            <p:oleObj spid="_x0000_s140291" name="Equation" r:id="rId4" imgW="2755800" imgH="1066680" progId="Equation.3">
              <p:embed/>
            </p:oleObj>
          </a:graphicData>
        </a:graphic>
      </p:graphicFrame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94" y="3052990"/>
            <a:ext cx="2802005" cy="289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/>
          <p:nvPr/>
        </p:nvGrpSpPr>
        <p:grpSpPr>
          <a:xfrm>
            <a:off x="7397689" y="4773534"/>
            <a:ext cx="574809" cy="581741"/>
            <a:chOff x="5017346" y="4444188"/>
            <a:chExt cx="574809" cy="581741"/>
          </a:xfrm>
        </p:grpSpPr>
        <p:sp>
          <p:nvSpPr>
            <p:cNvPr id="10" name="Oval 9"/>
            <p:cNvSpPr/>
            <p:nvPr/>
          </p:nvSpPr>
          <p:spPr>
            <a:xfrm rot="12613573">
              <a:off x="5520717" y="4445857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7134041">
              <a:off x="5478328" y="4954491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8130329">
              <a:off x="5026069" y="444418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8130329">
              <a:off x="5277529" y="4672788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7134041">
              <a:off x="5017346" y="4910496"/>
              <a:ext cx="71438" cy="714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700433" y="6162794"/>
            <a:ext cx="5228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https://www.youtube.com/watch?v=T00KVPpLNGQ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8229600" cy="332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6328" y="254000"/>
            <a:ext cx="808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4000" u="sng" dirty="0" smtClean="0"/>
              <a:t>Chapter 13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5988367"/>
            <a:ext cx="1687132" cy="882203"/>
            <a:chOff x="0" y="5988367"/>
            <a:chExt cx="1687132" cy="882203"/>
          </a:xfrm>
        </p:grpSpPr>
        <p:sp>
          <p:nvSpPr>
            <p:cNvPr id="6" name="Rectangle 5"/>
            <p:cNvSpPr/>
            <p:nvPr/>
          </p:nvSpPr>
          <p:spPr>
            <a:xfrm>
              <a:off x="0" y="5988367"/>
              <a:ext cx="1687132" cy="88220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8798" y="6027003"/>
              <a:ext cx="1493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Ch 13</a:t>
              </a:r>
            </a:p>
            <a:p>
              <a:r>
                <a:rPr lang="en-US" sz="2400" b="1" dirty="0" smtClean="0"/>
                <a:t>Page 564</a:t>
              </a:r>
              <a:endParaRPr lang="en-US" sz="24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" y="1128486"/>
            <a:ext cx="3653971" cy="5116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63E56-5FBA-4E51-8CB4-757CB508F84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2" name="Picture 4" descr="http://treasure.diylol.com/uploads/post/image/217448/resized_y-u-no-meme-generator-kamran-y-u-no-do-chemical-kinetics-0199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050" y="3884448"/>
            <a:ext cx="2400300" cy="2400300"/>
          </a:xfrm>
          <a:prstGeom prst="rect">
            <a:avLst/>
          </a:prstGeom>
          <a:noFill/>
        </p:spPr>
      </p:pic>
      <p:pic>
        <p:nvPicPr>
          <p:cNvPr id="2054" name="Picture 6" descr="http://www.thenakedscientists.com/forum/index.php?action=dlattach;topic=33673.0;attach=12729;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867367"/>
            <a:ext cx="2628900" cy="2417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4119</Words>
  <Application>Microsoft Office PowerPoint</Application>
  <PresentationFormat>On-screen Show (4:3)</PresentationFormat>
  <Paragraphs>943</Paragraphs>
  <Slides>72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Office Theme</vt:lpstr>
      <vt:lpstr>Equation</vt:lpstr>
      <vt:lpstr>CS ChemDraw Drawing</vt:lpstr>
      <vt:lpstr>Slide 1</vt:lpstr>
      <vt:lpstr>Slide 2</vt:lpstr>
      <vt:lpstr>Chemical Reactions</vt:lpstr>
      <vt:lpstr>Chemical Kinetics</vt:lpstr>
      <vt:lpstr>Reaction Rate</vt:lpstr>
      <vt:lpstr>Chemical Kinetics</vt:lpstr>
      <vt:lpstr>Slide 7</vt:lpstr>
      <vt:lpstr>Osmotic Pressure</vt:lpstr>
      <vt:lpstr>Slide 9</vt:lpstr>
      <vt:lpstr>Chemical Kinetics</vt:lpstr>
      <vt:lpstr>Reaction Rates and Stoichiometry </vt:lpstr>
      <vt:lpstr>General Reaction Rate Expression</vt:lpstr>
      <vt:lpstr>Slide 13</vt:lpstr>
      <vt:lpstr>Slide 14</vt:lpstr>
      <vt:lpstr>Slide 15</vt:lpstr>
      <vt:lpstr>Experimental Determination of Rates</vt:lpstr>
      <vt:lpstr>Slide 17</vt:lpstr>
      <vt:lpstr>Slide 18</vt:lpstr>
      <vt:lpstr>Slide 19</vt:lpstr>
      <vt:lpstr>Slide 20</vt:lpstr>
      <vt:lpstr>Slide 21</vt:lpstr>
      <vt:lpstr>Rate Law</vt:lpstr>
      <vt:lpstr>Slide 23</vt:lpstr>
      <vt:lpstr>Slide 24</vt:lpstr>
      <vt:lpstr>Slide 25</vt:lpstr>
      <vt:lpstr>Reaction Order and Rate</vt:lpstr>
      <vt:lpstr>Determining Rate Laws (by inspection)</vt:lpstr>
      <vt:lpstr>Determining Rate Laws (by inspection)</vt:lpstr>
      <vt:lpstr>Determining Rate Laws (by inspection)</vt:lpstr>
      <vt:lpstr>Slide 30</vt:lpstr>
      <vt:lpstr>Practice Problem</vt:lpstr>
      <vt:lpstr>Slide 32</vt:lpstr>
      <vt:lpstr>Slide 33</vt:lpstr>
      <vt:lpstr>Slide 34</vt:lpstr>
      <vt:lpstr>General Reaction Rate Expression</vt:lpstr>
      <vt:lpstr>Determining Rate Laws (by inspection)</vt:lpstr>
      <vt:lpstr>Slide 37</vt:lpstr>
      <vt:lpstr>Reactant Concentration and Time</vt:lpstr>
      <vt:lpstr>First Order Reactions</vt:lpstr>
      <vt:lpstr>First Order Reactions</vt:lpstr>
      <vt:lpstr>Slide 41</vt:lpstr>
      <vt:lpstr>Slide 42</vt:lpstr>
      <vt:lpstr>Slide 43</vt:lpstr>
      <vt:lpstr>Determination of k</vt:lpstr>
      <vt:lpstr>Slide 45</vt:lpstr>
      <vt:lpstr>Slide 46</vt:lpstr>
      <vt:lpstr>Radioactive decay as 1st order rxns</vt:lpstr>
      <vt:lpstr>Slide 48</vt:lpstr>
      <vt:lpstr>Second Order Reactions</vt:lpstr>
      <vt:lpstr>Second Order Reactions</vt:lpstr>
      <vt:lpstr>Slide 51</vt:lpstr>
      <vt:lpstr>Slide 52</vt:lpstr>
      <vt:lpstr>Slide 53</vt:lpstr>
      <vt:lpstr>Slide 54</vt:lpstr>
      <vt:lpstr>General Reaction Rate Expression</vt:lpstr>
      <vt:lpstr>Determining Rate Laws (by inspection)</vt:lpstr>
      <vt:lpstr>Slide 57</vt:lpstr>
      <vt:lpstr>First Order Reactions</vt:lpstr>
      <vt:lpstr>Second Order Reactions</vt:lpstr>
      <vt:lpstr>First and Second Order Reactions</vt:lpstr>
      <vt:lpstr>Side note: Psuedo First Order Kinetics</vt:lpstr>
      <vt:lpstr>Pseudo-first Order Reaction</vt:lpstr>
      <vt:lpstr>Zero Order Reactions</vt:lpstr>
      <vt:lpstr>Zero Order Reactions</vt:lpstr>
      <vt:lpstr>Slide 65</vt:lpstr>
      <vt:lpstr>Slide 66</vt:lpstr>
      <vt:lpstr>Summary</vt:lpstr>
      <vt:lpstr>Summary</vt:lpstr>
      <vt:lpstr>Slide 69</vt:lpstr>
      <vt:lpstr>Slide 70</vt:lpstr>
      <vt:lpstr>Slide 71</vt:lpstr>
      <vt:lpstr>Slide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50</cp:revision>
  <dcterms:created xsi:type="dcterms:W3CDTF">2006-08-16T00:00:00Z</dcterms:created>
  <dcterms:modified xsi:type="dcterms:W3CDTF">2015-04-24T17:50:53Z</dcterms:modified>
</cp:coreProperties>
</file>